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7" r:id="rId2"/>
    <p:sldId id="265" r:id="rId3"/>
    <p:sldId id="266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39D"/>
    <a:srgbClr val="9CC3C2"/>
    <a:srgbClr val="7CABA5"/>
    <a:srgbClr val="437154"/>
    <a:srgbClr val="7CA593"/>
    <a:srgbClr val="08331F"/>
    <a:srgbClr val="D7E5E5"/>
    <a:srgbClr val="489277"/>
    <a:srgbClr val="00968F"/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3316" autoAdjust="0"/>
  </p:normalViewPr>
  <p:slideViewPr>
    <p:cSldViewPr snapToGrid="0">
      <p:cViewPr varScale="1">
        <p:scale>
          <a:sx n="76" d="100"/>
          <a:sy n="76" d="100"/>
        </p:scale>
        <p:origin x="35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1DDD9-C8F4-4E34-B271-DD8A4289CED7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06A7E-290A-47A5-9BD8-D6F5B24D7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2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06A7E-290A-47A5-9BD8-D6F5B24D7A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9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782F9-A19F-8836-F3F5-1844B1664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3697" y="4522572"/>
            <a:ext cx="11467071" cy="1977081"/>
          </a:xfrm>
        </p:spPr>
        <p:txBody>
          <a:bodyPr anchor="ctr">
            <a:normAutofit/>
          </a:bodyPr>
          <a:lstStyle>
            <a:lvl1pPr algn="l">
              <a:defRPr sz="4000" b="0">
                <a:solidFill>
                  <a:srgbClr val="003A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193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291BD-EEE4-0303-A692-51949F92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907" y="506627"/>
            <a:ext cx="5184131" cy="57335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266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291BD-EEE4-0303-A692-51949F92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1877" y="506627"/>
            <a:ext cx="5184131" cy="57335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ext Box 79">
            <a:extLst>
              <a:ext uri="{FF2B5EF4-FFF2-40B4-BE49-F238E27FC236}">
                <a16:creationId xmlns:a16="http://schemas.microsoft.com/office/drawing/2014/main" id="{408E14A8-4CFF-0BB9-745B-C3779E4C665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chemeClr val="bg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900319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E4810-3D66-F12E-3A98-99A3E4904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FFE7C-0907-FDBA-21DD-4E6085A97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617F9-B425-0857-1980-9C6CB631F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5303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E8C5-AE6F-88FF-F827-1F32B6ED2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BE227-CFF3-4B62-470C-B6819238E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BC7AA-E1BF-9F3D-E351-E22A1B0B7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14176-2BA9-B309-5162-D863E65B5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27BDF7-1E59-27FF-A33C-3EC471B97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485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BEC00-B1BF-CB7F-C7B4-0CDB44712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1566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256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14C0-5206-A661-CDC0-BDD3A4EF6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291BD-EEE4-0303-A692-51949F92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D8E73-FAF7-E799-9BA8-1A8A2CCA7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3463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E4E0D-F357-D82B-3125-E8E95908D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B88772-DA71-29BB-9875-E09EE7D250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9C445-B59D-30CA-FCEE-AE04C6FEF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64713-E622-BD10-7CD0-13251649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F08F-6078-273A-41CC-4E2CEB54B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59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64713-E622-BD10-7CD0-13251649D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5546"/>
            <a:ext cx="10515600" cy="87514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F08F-6078-273A-41CC-4E2CEB54B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6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79">
            <a:extLst>
              <a:ext uri="{FF2B5EF4-FFF2-40B4-BE49-F238E27FC236}">
                <a16:creationId xmlns:a16="http://schemas.microsoft.com/office/drawing/2014/main" id="{EEFC3F02-F048-3045-76AD-E017A5AA536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chemeClr val="bg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7302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64713-E622-BD10-7CD0-13251649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F08F-6078-273A-41CC-4E2CEB54B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03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64713-E622-BD10-7CD0-13251649D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6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F08F-6078-273A-41CC-4E2CEB54B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4919"/>
            <a:ext cx="10515600" cy="35820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448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64713-E622-BD10-7CD0-13251649D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38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CF08F-6078-273A-41CC-4E2CEB54B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9816"/>
            <a:ext cx="10515600" cy="48671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57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A5B5-7A28-AD87-4800-2F64C747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1661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D758-7BC4-8527-BA69-002621C28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9633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Box 79">
            <a:extLst>
              <a:ext uri="{FF2B5EF4-FFF2-40B4-BE49-F238E27FC236}">
                <a16:creationId xmlns:a16="http://schemas.microsoft.com/office/drawing/2014/main" id="{C63AE1BD-B20C-D9AF-1234-0EB3F7CD78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chemeClr val="bg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95982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A5B5-7A28-AD87-4800-2F64C747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89438"/>
            <a:ext cx="10515600" cy="197991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D758-7BC4-8527-BA69-002621C28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9633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Box 79">
            <a:extLst>
              <a:ext uri="{FF2B5EF4-FFF2-40B4-BE49-F238E27FC236}">
                <a16:creationId xmlns:a16="http://schemas.microsoft.com/office/drawing/2014/main" id="{C63AE1BD-B20C-D9AF-1234-0EB3F7CD78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chemeClr val="bg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39268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A5B5-7A28-AD87-4800-2F64C747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286000"/>
            <a:ext cx="10515600" cy="2286000"/>
          </a:xfrm>
        </p:spPr>
        <p:txBody>
          <a:bodyPr anchor="ctr" anchorCtr="0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Box 79">
            <a:extLst>
              <a:ext uri="{FF2B5EF4-FFF2-40B4-BE49-F238E27FC236}">
                <a16:creationId xmlns:a16="http://schemas.microsoft.com/office/drawing/2014/main" id="{C63AE1BD-B20C-D9AF-1234-0EB3F7CD78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chemeClr val="bg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244026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982DF1-C8D8-46A8-F546-9CCE321F5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1914"/>
            <a:ext cx="10515600" cy="1208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04FD3-7BF8-2C17-A810-A77A3804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9">
            <a:extLst>
              <a:ext uri="{FF2B5EF4-FFF2-40B4-BE49-F238E27FC236}">
                <a16:creationId xmlns:a16="http://schemas.microsoft.com/office/drawing/2014/main" id="{143156DE-F44A-E97E-716B-1FF5902E400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37178"/>
            <a:ext cx="265176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00" b="0" dirty="0">
                <a:solidFill>
                  <a:srgbClr val="002641"/>
                </a:solidFill>
              </a:rPr>
              <a:t>© AAMC. May not be reproduced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15455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3" r:id="rId4"/>
    <p:sldLayoutId id="2147483659" r:id="rId5"/>
    <p:sldLayoutId id="2147483664" r:id="rId6"/>
    <p:sldLayoutId id="2147483651" r:id="rId7"/>
    <p:sldLayoutId id="2147483660" r:id="rId8"/>
    <p:sldLayoutId id="2147483661" r:id="rId9"/>
    <p:sldLayoutId id="2147483658" r:id="rId10"/>
    <p:sldLayoutId id="2147483662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968F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A70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A70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A70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A70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A70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s-residents.aamc.org/financial-aid-resources/medloans-organizer-and-calculator-mloc" TargetMode="External"/><Relationship Id="rId2" Type="http://schemas.openxmlformats.org/officeDocument/2006/relationships/hyperlink" Target="https://studentaid.gov/announcements-events/big-updates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4DB5A-0285-78F2-41F0-F82969F3E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Repayment Plans Compared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54C2D-E29D-1A4E-7ACF-635F0EB81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These charts provide an overview of federal repayment plans for medical student borrowers and were created to allow a comparison of key details across plans in one place.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Recent legislation and court orders have changed student loans and repayment plans. Be sure to consult </a:t>
            </a:r>
            <a:r>
              <a:rPr lang="en-US" dirty="0">
                <a:latin typeface="+mn-lt"/>
                <a:hlinkClick r:id="rId2"/>
              </a:rPr>
              <a:t>studentaid.gov</a:t>
            </a:r>
            <a:r>
              <a:rPr lang="en-US" dirty="0">
                <a:latin typeface="+mn-lt"/>
              </a:rPr>
              <a:t>, your servicer, and your school’s financial aid office for details and availability of each repayment plan.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To compare repayment plans based on your own loan portfolio, with estimated monthly payment amounts based on your details, please use our </a:t>
            </a:r>
            <a:r>
              <a:rPr lang="en-US" dirty="0">
                <a:latin typeface="+mn-lt"/>
                <a:hlinkClick r:id="rId3"/>
              </a:rPr>
              <a:t>MedLoans® Organizer &amp; Calculator</a:t>
            </a:r>
            <a:r>
              <a:rPr lang="en-US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242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70FBD-CC79-6232-4844-E6BF9AD60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1914"/>
            <a:ext cx="10515600" cy="706806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Traditional Repayment Plans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E3C81E3-07A4-2FC8-C052-02969A8460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864021"/>
              </p:ext>
            </p:extLst>
          </p:nvPr>
        </p:nvGraphicFramePr>
        <p:xfrm>
          <a:off x="174567" y="1118062"/>
          <a:ext cx="11179235" cy="5374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847">
                  <a:extLst>
                    <a:ext uri="{9D8B030D-6E8A-4147-A177-3AD203B41FA5}">
                      <a16:colId xmlns:a16="http://schemas.microsoft.com/office/drawing/2014/main" val="3630471754"/>
                    </a:ext>
                  </a:extLst>
                </a:gridCol>
                <a:gridCol w="2235847">
                  <a:extLst>
                    <a:ext uri="{9D8B030D-6E8A-4147-A177-3AD203B41FA5}">
                      <a16:colId xmlns:a16="http://schemas.microsoft.com/office/drawing/2014/main" val="2734388404"/>
                    </a:ext>
                  </a:extLst>
                </a:gridCol>
                <a:gridCol w="2235847">
                  <a:extLst>
                    <a:ext uri="{9D8B030D-6E8A-4147-A177-3AD203B41FA5}">
                      <a16:colId xmlns:a16="http://schemas.microsoft.com/office/drawing/2014/main" val="4087178341"/>
                    </a:ext>
                  </a:extLst>
                </a:gridCol>
                <a:gridCol w="2103842">
                  <a:extLst>
                    <a:ext uri="{9D8B030D-6E8A-4147-A177-3AD203B41FA5}">
                      <a16:colId xmlns:a16="http://schemas.microsoft.com/office/drawing/2014/main" val="3916926059"/>
                    </a:ext>
                  </a:extLst>
                </a:gridCol>
                <a:gridCol w="2367852">
                  <a:extLst>
                    <a:ext uri="{9D8B030D-6E8A-4147-A177-3AD203B41FA5}">
                      <a16:colId xmlns:a16="http://schemas.microsoft.com/office/drawing/2014/main" val="3480007383"/>
                    </a:ext>
                  </a:extLst>
                </a:gridCol>
              </a:tblGrid>
              <a:tr h="445557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Standard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Extended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Graduated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New Standard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302224"/>
                  </a:ext>
                </a:extLst>
              </a:tr>
              <a:tr h="66405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Eligible Loans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Direct/FFEL loans 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Direct/FFEL loans 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Direct/FFEL loans 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 loans 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213297"/>
                  </a:ext>
                </a:extLst>
              </a:tr>
              <a:tr h="114169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Payment Calculation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Same payment for entire 10-years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Same payment for entire 25-years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Payment starts with interest only and then increases every 2-years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Number of years based on total amount borrowed (if $100K or more then 25 years)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181659"/>
                  </a:ext>
                </a:extLst>
              </a:tr>
              <a:tr h="61977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Length of Payment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10-years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25-years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10-years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 10, 15, 20, or a 25-year plan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547782"/>
                  </a:ext>
                </a:extLst>
              </a:tr>
              <a:tr h="61977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PSLF Eligible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Yes, only in the 10-year version (less than $25K)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069674"/>
                  </a:ext>
                </a:extLst>
              </a:tr>
              <a:tr h="1002588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Eligibility Requirements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Default plan if no other plan chosen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Must owe more than $30,000 in Direct and/or FFEL loans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Available when requested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Available after July 1, 2026</a:t>
                      </a:r>
                    </a:p>
                  </a:txBody>
                  <a:tcPr anchor="ctr">
                    <a:solidFill>
                      <a:srgbClr val="72A3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91128"/>
                  </a:ext>
                </a:extLst>
              </a:tr>
              <a:tr h="88073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Notes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Sunsets on July 1, 2028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Sunsets on July 1, 2028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Sunsets on July 1, 2028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Only traditional plan option after July 1, 2028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93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48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F22F9-1BBE-9CD9-F3B9-442D4DBFD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B9BD0-97E5-E19F-FDE5-B1AD9EAD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73" y="481914"/>
            <a:ext cx="10515600" cy="59042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Income Driven Repayment Plans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3DF9762-962E-D350-9C1C-EFD9356484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102860"/>
              </p:ext>
            </p:extLst>
          </p:nvPr>
        </p:nvGraphicFramePr>
        <p:xfrm>
          <a:off x="216131" y="1005840"/>
          <a:ext cx="11137670" cy="5650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484">
                  <a:extLst>
                    <a:ext uri="{9D8B030D-6E8A-4147-A177-3AD203B41FA5}">
                      <a16:colId xmlns:a16="http://schemas.microsoft.com/office/drawing/2014/main" val="3630471754"/>
                    </a:ext>
                  </a:extLst>
                </a:gridCol>
                <a:gridCol w="2767584">
                  <a:extLst>
                    <a:ext uri="{9D8B030D-6E8A-4147-A177-3AD203B41FA5}">
                      <a16:colId xmlns:a16="http://schemas.microsoft.com/office/drawing/2014/main" val="2763262513"/>
                    </a:ext>
                  </a:extLst>
                </a:gridCol>
                <a:gridCol w="2227534">
                  <a:extLst>
                    <a:ext uri="{9D8B030D-6E8A-4147-A177-3AD203B41FA5}">
                      <a16:colId xmlns:a16="http://schemas.microsoft.com/office/drawing/2014/main" val="4087178341"/>
                    </a:ext>
                  </a:extLst>
                </a:gridCol>
                <a:gridCol w="2227534">
                  <a:extLst>
                    <a:ext uri="{9D8B030D-6E8A-4147-A177-3AD203B41FA5}">
                      <a16:colId xmlns:a16="http://schemas.microsoft.com/office/drawing/2014/main" val="3916926059"/>
                    </a:ext>
                  </a:extLst>
                </a:gridCol>
                <a:gridCol w="2227534">
                  <a:extLst>
                    <a:ext uri="{9D8B030D-6E8A-4147-A177-3AD203B41FA5}">
                      <a16:colId xmlns:a16="http://schemas.microsoft.com/office/drawing/2014/main" val="3480007383"/>
                    </a:ext>
                  </a:extLst>
                </a:gridCol>
              </a:tblGrid>
              <a:tr h="80350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RAP 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(Repayment Assistance Plan)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IBR 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(Income Based Repayment)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PAYE 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(Pay As You Earn)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ICR 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(Income Contingent Repayment)</a:t>
                      </a:r>
                    </a:p>
                  </a:txBody>
                  <a:tcPr anchor="ctr">
                    <a:solidFill>
                      <a:srgbClr val="4371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302224"/>
                  </a:ext>
                </a:extLst>
              </a:tr>
              <a:tr h="5654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Eligible Loans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 Loans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 Loans (loans after July 1, 2014)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 Loans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Direct Loans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213297"/>
                  </a:ext>
                </a:extLst>
              </a:tr>
              <a:tr h="127965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Payment Calculation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1%-10% of AGI (Adjusted Gross Income) – includes spouse income if filing taxes jointly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10% of discretionary income (includes spouse income if filing taxes jointly)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10% of discretionary income (includes spouse income if filing taxes jointly)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Lesser of 20% of discretionary income (includes spouse income if filing taxes jointly) or 12-year plan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181659"/>
                  </a:ext>
                </a:extLst>
              </a:tr>
              <a:tr h="5654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Length of Payment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up to 30-years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up to 20-years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up to 20-years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up to 25-years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547782"/>
                  </a:ext>
                </a:extLst>
              </a:tr>
              <a:tr h="42369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PSLF Eligible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069674"/>
                  </a:ext>
                </a:extLst>
              </a:tr>
              <a:tr h="80350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Eligibility Requirements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 income requirement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 income requirement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Must exhibit a PFH (Partial Financial Hardship)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 income requirement</a:t>
                      </a:r>
                    </a:p>
                  </a:txBody>
                  <a:tcPr anchor="ctr">
                    <a:solidFill>
                      <a:srgbClr val="7CAB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91128"/>
                  </a:ext>
                </a:extLst>
              </a:tr>
              <a:tr h="111169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Notes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Available after July 1, 2026 – can include interest subsidy and $50 monthly principal subsidy, based on details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Available now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Sunsets on July 1, 2028-must move to RAP or New Standard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2"/>
                          </a:solidFill>
                        </a:rPr>
                        <a:t>Sunsets on July 1, 2028- must move to RAP or New Standard</a:t>
                      </a:r>
                    </a:p>
                  </a:txBody>
                  <a:tcPr anchor="ctr">
                    <a:solidFill>
                      <a:srgbClr val="9CC3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93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703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0.0.5209"/>
  <p:tag name="SLIDO_PRESENTATION_ID" val="00000000-0000-0000-0000-000000000000"/>
  <p:tag name="SLIDO_EVENT_UUID" val="8d188ea4-4018-49d1-9655-3b62f51f7033"/>
  <p:tag name="SLIDO_EVENT_SECTION_UUID" val="74790ddb-a3ab-4dd3-930b-1c61e4c272b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3796</TotalTime>
  <Words>470</Words>
  <Application>Microsoft Office PowerPoint</Application>
  <PresentationFormat>Widescreen</PresentationFormat>
  <Paragraphs>77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Montserrat</vt:lpstr>
      <vt:lpstr>Office Theme</vt:lpstr>
      <vt:lpstr>Repayment Plans Compared Charts</vt:lpstr>
      <vt:lpstr>Traditional Repayment Plans</vt:lpstr>
      <vt:lpstr>Income Driven Repayment Plans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Mavilia</dc:creator>
  <cp:lastModifiedBy>Johnathan Chancellor</cp:lastModifiedBy>
  <cp:revision>32</cp:revision>
  <dcterms:created xsi:type="dcterms:W3CDTF">2023-03-29T19:22:27Z</dcterms:created>
  <dcterms:modified xsi:type="dcterms:W3CDTF">2025-09-04T13:43:50Z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1.10.0.5209</vt:lpwstr>
  </property>
</Properties>
</file>