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6" r:id="rId3"/>
    <p:sldId id="267" r:id="rId4"/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487D"/>
    <a:srgbClr val="003A70"/>
    <a:srgbClr val="38865C"/>
    <a:srgbClr val="509F72"/>
    <a:srgbClr val="235D35"/>
    <a:srgbClr val="00968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6327"/>
  </p:normalViewPr>
  <p:slideViewPr>
    <p:cSldViewPr snapToGrid="0">
      <p:cViewPr varScale="1">
        <p:scale>
          <a:sx n="81" d="100"/>
          <a:sy n="81" d="100"/>
        </p:scale>
        <p:origin x="42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82F9-A19F-8836-F3F5-1844B1664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697" y="4522572"/>
            <a:ext cx="11467071" cy="1977081"/>
          </a:xfrm>
        </p:spPr>
        <p:txBody>
          <a:bodyPr anchor="ctr">
            <a:normAutofit/>
          </a:bodyPr>
          <a:lstStyle>
            <a:lvl1pPr algn="l">
              <a:defRPr sz="4000" b="0">
                <a:solidFill>
                  <a:srgbClr val="003A7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93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291BD-EEE4-0303-A692-51949F929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907" y="506627"/>
            <a:ext cx="5184131" cy="57335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266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291BD-EEE4-0303-A692-51949F929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877" y="506627"/>
            <a:ext cx="5184131" cy="57335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Box 79">
            <a:extLst>
              <a:ext uri="{FF2B5EF4-FFF2-40B4-BE49-F238E27FC236}">
                <a16:creationId xmlns:a16="http://schemas.microsoft.com/office/drawing/2014/main" id="{408E14A8-4CFF-0BB9-745B-C3779E4C665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chemeClr val="bg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900319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4810-3D66-F12E-3A98-99A3E4904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FFE7C-0907-FDBA-21DD-4E6085A970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617F9-B425-0857-1980-9C6CB631F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303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CE8C5-AE6F-88FF-F827-1F32B6ED2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BE227-CFF3-4B62-470C-B6819238E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BC7AA-E1BF-9F3D-E351-E22A1B0B7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14176-2BA9-B309-5162-D863E65B5B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7BDF7-1E59-27FF-A33C-3EC471B97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7485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BEC00-B1BF-CB7F-C7B4-0CDB4471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1566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25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114C0-5206-A661-CDC0-BDD3A4EF6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291BD-EEE4-0303-A692-51949F929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D8E73-FAF7-E799-9BA8-1A8A2CCA7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3463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E4E0D-F357-D82B-3125-E8E95908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88772-DA71-29BB-9875-E09EE7D25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09C445-B59D-30CA-FCEE-AE04C6FEF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69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4713-E622-BD10-7CD0-13251649D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CF08F-6078-273A-41CC-4E2CEB54B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59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4713-E622-BD10-7CD0-13251649D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5546"/>
            <a:ext cx="10515600" cy="87514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CF08F-6078-273A-41CC-4E2CEB54B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16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79">
            <a:extLst>
              <a:ext uri="{FF2B5EF4-FFF2-40B4-BE49-F238E27FC236}">
                <a16:creationId xmlns:a16="http://schemas.microsoft.com/office/drawing/2014/main" id="{EEFC3F02-F048-3045-76AD-E017A5AA536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chemeClr val="bg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73028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4713-E622-BD10-7CD0-13251649D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CF08F-6078-273A-41CC-4E2CEB54B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037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CF08F-6078-273A-41CC-4E2CEB54B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4919"/>
            <a:ext cx="10515600" cy="35820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448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4713-E622-BD10-7CD0-13251649D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738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CF08F-6078-273A-41CC-4E2CEB54B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816"/>
            <a:ext cx="10515600" cy="486714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57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A5B5-7A28-AD87-4800-2F64C747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1661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D758-7BC4-8527-BA69-002621C28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9633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Box 79">
            <a:extLst>
              <a:ext uri="{FF2B5EF4-FFF2-40B4-BE49-F238E27FC236}">
                <a16:creationId xmlns:a16="http://schemas.microsoft.com/office/drawing/2014/main" id="{C63AE1BD-B20C-D9AF-1234-0EB3F7CD78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chemeClr val="bg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95982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A5B5-7A28-AD87-4800-2F64C747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89438"/>
            <a:ext cx="10515600" cy="197991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D758-7BC4-8527-BA69-002621C28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9633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Box 79">
            <a:extLst>
              <a:ext uri="{FF2B5EF4-FFF2-40B4-BE49-F238E27FC236}">
                <a16:creationId xmlns:a16="http://schemas.microsoft.com/office/drawing/2014/main" id="{C63AE1BD-B20C-D9AF-1234-0EB3F7CD78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chemeClr val="bg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39268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A5B5-7A28-AD87-4800-2F64C747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86000"/>
            <a:ext cx="10515600" cy="2286000"/>
          </a:xfrm>
        </p:spPr>
        <p:txBody>
          <a:bodyPr anchor="ctr" anchorCtr="0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Box 79">
            <a:extLst>
              <a:ext uri="{FF2B5EF4-FFF2-40B4-BE49-F238E27FC236}">
                <a16:creationId xmlns:a16="http://schemas.microsoft.com/office/drawing/2014/main" id="{C63AE1BD-B20C-D9AF-1234-0EB3F7CD78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chemeClr val="bg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244026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982DF1-C8D8-46A8-F546-9CCE321F5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914"/>
            <a:ext cx="10515600" cy="12087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04FD3-7BF8-2C17-A810-A77A38042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79">
            <a:extLst>
              <a:ext uri="{FF2B5EF4-FFF2-40B4-BE49-F238E27FC236}">
                <a16:creationId xmlns:a16="http://schemas.microsoft.com/office/drawing/2014/main" id="{143156DE-F44A-E97E-716B-1FF5902E400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637178"/>
            <a:ext cx="26517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700" b="0" dirty="0">
                <a:solidFill>
                  <a:srgbClr val="002641"/>
                </a:solidFill>
              </a:rPr>
              <a:t>© AAMC. May not be reproduced without permission.</a:t>
            </a:r>
          </a:p>
        </p:txBody>
      </p:sp>
    </p:spTree>
    <p:extLst>
      <p:ext uri="{BB962C8B-B14F-4D97-AF65-F5344CB8AC3E}">
        <p14:creationId xmlns:p14="http://schemas.microsoft.com/office/powerpoint/2010/main" val="3154550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3" r:id="rId4"/>
    <p:sldLayoutId id="2147483659" r:id="rId5"/>
    <p:sldLayoutId id="2147483664" r:id="rId6"/>
    <p:sldLayoutId id="2147483651" r:id="rId7"/>
    <p:sldLayoutId id="2147483660" r:id="rId8"/>
    <p:sldLayoutId id="2147483661" r:id="rId9"/>
    <p:sldLayoutId id="2147483658" r:id="rId10"/>
    <p:sldLayoutId id="2147483662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968F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A70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A70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A70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A70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A70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-residents.aamc.org/financial-aid-resources/medloans-organizer-and-calculator-mloc" TargetMode="External"/><Relationship Id="rId2" Type="http://schemas.openxmlformats.org/officeDocument/2006/relationships/hyperlink" Target="https://studentaid.gov/announcements-events/big-updates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ederalregister.gov/d/2026-08556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4EB5A-A418-A387-9B6A-548609FF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5664"/>
            <a:ext cx="10515600" cy="87514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16487D"/>
                </a:solidFill>
              </a:rPr>
              <a:t>Repayment Plans Compared Charts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BF6F21-8245-D2E1-ECD9-2B01DF899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55" y="1510806"/>
            <a:ext cx="11371289" cy="4512039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charts provide an overview of federal repayment plans for medical student borrowers while allowing a comparison of key details across plans in one place.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3A7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Beginning July 1, 2026, new rules exist for repayment plans. Be sure to consult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studentaid.gov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your servicer, and your school’s financial aid office for details and availability of each repayment plan. </a:t>
            </a:r>
          </a:p>
          <a:p>
            <a:pPr marL="0" indent="0">
              <a:buNone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3A7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compare repayment plans based on your own loan portfolio, with estimated monthly payment amounts based on your details, please use our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MedLoans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Organizer &amp; Calculator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51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5269-801E-0D85-E1D8-223E25362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056" y="87758"/>
            <a:ext cx="7795967" cy="150537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16487D"/>
                </a:solidFill>
              </a:rPr>
              <a:t>Traditional Payment Plans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0CC606C8-0F34-28D7-EEE9-216CE87766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327703"/>
              </p:ext>
            </p:extLst>
          </p:nvPr>
        </p:nvGraphicFramePr>
        <p:xfrm>
          <a:off x="258351" y="1225485"/>
          <a:ext cx="11613860" cy="5014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772">
                  <a:extLst>
                    <a:ext uri="{9D8B030D-6E8A-4147-A177-3AD203B41FA5}">
                      <a16:colId xmlns:a16="http://schemas.microsoft.com/office/drawing/2014/main" val="3630471754"/>
                    </a:ext>
                  </a:extLst>
                </a:gridCol>
                <a:gridCol w="2322772">
                  <a:extLst>
                    <a:ext uri="{9D8B030D-6E8A-4147-A177-3AD203B41FA5}">
                      <a16:colId xmlns:a16="http://schemas.microsoft.com/office/drawing/2014/main" val="2734388404"/>
                    </a:ext>
                  </a:extLst>
                </a:gridCol>
                <a:gridCol w="2322772">
                  <a:extLst>
                    <a:ext uri="{9D8B030D-6E8A-4147-A177-3AD203B41FA5}">
                      <a16:colId xmlns:a16="http://schemas.microsoft.com/office/drawing/2014/main" val="4087178341"/>
                    </a:ext>
                  </a:extLst>
                </a:gridCol>
                <a:gridCol w="2185635">
                  <a:extLst>
                    <a:ext uri="{9D8B030D-6E8A-4147-A177-3AD203B41FA5}">
                      <a16:colId xmlns:a16="http://schemas.microsoft.com/office/drawing/2014/main" val="3916926059"/>
                    </a:ext>
                  </a:extLst>
                </a:gridCol>
                <a:gridCol w="2459909">
                  <a:extLst>
                    <a:ext uri="{9D8B030D-6E8A-4147-A177-3AD203B41FA5}">
                      <a16:colId xmlns:a16="http://schemas.microsoft.com/office/drawing/2014/main" val="3480007383"/>
                    </a:ext>
                  </a:extLst>
                </a:gridCol>
              </a:tblGrid>
              <a:tr h="356348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Standard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Extended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Graduated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Tiered Standard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02224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Eligible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Direct/FFEL loans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Direct/FFEL loans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Direct/FFEL loans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Direct loans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213297"/>
                  </a:ext>
                </a:extLst>
              </a:tr>
              <a:tr h="56421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Available if federal loans borrowed after 7/1/26?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13827"/>
                  </a:ext>
                </a:extLst>
              </a:tr>
              <a:tr h="103934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Payment Calculation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Same payment for entire 10-years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Same payment for entire 25-years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Payment starts with interest only and then increases every 2-years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Number of years based on total amount borrowed (if $100K or more then 25 years)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181659"/>
                  </a:ext>
                </a:extLst>
              </a:tr>
              <a:tr h="56421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Length of Payment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10-years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25-years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10-years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 10, 15, 20, or a 25-year plan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547782"/>
                  </a:ext>
                </a:extLst>
              </a:tr>
              <a:tr h="56421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PSLF Eligible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Yes, only in the 10-year version (less than $25K)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069674"/>
                  </a:ext>
                </a:extLst>
              </a:tr>
              <a:tr h="801783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Eligibility Requirements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Availability when requested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Must owe more than $30,000 in Direct and/or FFEL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Available when requested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Default plan if no other plan chosen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791128"/>
                  </a:ext>
                </a:extLst>
              </a:tr>
              <a:tr h="5822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Sunsets on July 1, 2028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Sunsets on July 1, 2028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Sunsets on July 1, 2028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Only traditional plan option after July 1, 2028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93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252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AB2D5-B302-6221-0EBD-CEAE2F75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D232A-08F2-2540-3B82-D8B892EC7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674" y="0"/>
            <a:ext cx="10515600" cy="16873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16487D"/>
                </a:solidFill>
              </a:rPr>
              <a:t>Income-Driven Repayment Plans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95D65D79-3AC9-B080-1BCE-6FC0FCD65E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628720"/>
              </p:ext>
            </p:extLst>
          </p:nvPr>
        </p:nvGraphicFramePr>
        <p:xfrm>
          <a:off x="111356" y="1216058"/>
          <a:ext cx="11970715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693">
                  <a:extLst>
                    <a:ext uri="{9D8B030D-6E8A-4147-A177-3AD203B41FA5}">
                      <a16:colId xmlns:a16="http://schemas.microsoft.com/office/drawing/2014/main" val="3630471754"/>
                    </a:ext>
                  </a:extLst>
                </a:gridCol>
                <a:gridCol w="2688593">
                  <a:extLst>
                    <a:ext uri="{9D8B030D-6E8A-4147-A177-3AD203B41FA5}">
                      <a16:colId xmlns:a16="http://schemas.microsoft.com/office/drawing/2014/main" val="2763262513"/>
                    </a:ext>
                  </a:extLst>
                </a:gridCol>
                <a:gridCol w="2394143">
                  <a:extLst>
                    <a:ext uri="{9D8B030D-6E8A-4147-A177-3AD203B41FA5}">
                      <a16:colId xmlns:a16="http://schemas.microsoft.com/office/drawing/2014/main" val="4087178341"/>
                    </a:ext>
                  </a:extLst>
                </a:gridCol>
                <a:gridCol w="2394143">
                  <a:extLst>
                    <a:ext uri="{9D8B030D-6E8A-4147-A177-3AD203B41FA5}">
                      <a16:colId xmlns:a16="http://schemas.microsoft.com/office/drawing/2014/main" val="3916926059"/>
                    </a:ext>
                  </a:extLst>
                </a:gridCol>
                <a:gridCol w="2394143">
                  <a:extLst>
                    <a:ext uri="{9D8B030D-6E8A-4147-A177-3AD203B41FA5}">
                      <a16:colId xmlns:a16="http://schemas.microsoft.com/office/drawing/2014/main" val="3480007383"/>
                    </a:ext>
                  </a:extLst>
                </a:gridCol>
              </a:tblGrid>
              <a:tr h="7262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RAP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(Repayment Assistance Plan)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IBR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(Income Based Repayment)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PAYE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(Pay As You Earn)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ICR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(Income Contingent Repayment)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02224"/>
                  </a:ext>
                </a:extLst>
              </a:tr>
              <a:tr h="51446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Eligible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Direct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Direct Loans </a:t>
                      </a:r>
                      <a:br>
                        <a:rPr lang="en-US" sz="14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(loans after July 1, 2014)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Direct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Direct Loans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213297"/>
                  </a:ext>
                </a:extLst>
              </a:tr>
              <a:tr h="514461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Available if federal loans borrowed after 7/1/26?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30712"/>
                  </a:ext>
                </a:extLst>
              </a:tr>
              <a:tr h="938135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Payment Calculation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1%-10% of AGI (Adjusted Gross Income) – includes spouse income if filing taxes jointly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10% of discretionary income (includes spouse income if filing taxes jointly)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10% of discretionary income (includes spouse income if filing taxes jointly)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Lesser of 20% of discretionary income (includes spouse income if filing taxes jointly) or 12-year plan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181659"/>
                  </a:ext>
                </a:extLst>
              </a:tr>
              <a:tr h="726299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Maximum Repayment Years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Up to 30-years then remaining balance forgiven but taxable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Up to 20-years then remaining balance forgiven but taxable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Up to 20-years then remaining balance forgiven but taxable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Up to 25-years then remaining balance forgiven but taxable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547782"/>
                  </a:ext>
                </a:extLst>
              </a:tr>
              <a:tr h="302625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PSLF Eligible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069674"/>
                  </a:ext>
                </a:extLst>
              </a:tr>
              <a:tr h="51446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Eligibility Requirements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 income requirement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 income requirement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Must exhibit a PFH (Partial Financial Hardship)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 income requirement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791128"/>
                  </a:ext>
                </a:extLst>
              </a:tr>
              <a:tr h="731185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Can include interest subsidy and $50 monthly principal subsidy, based on details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Only available if no loans taken after July 1, 2026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Sunsets on July 1, 2028-must move to RAP or Tiered Standard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Sunsets on July 1, 2028-must move to RAP or Tiered Standard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93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226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26A9-B1FF-8DAE-D8C7-B0A2E00A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66" y="427844"/>
            <a:ext cx="10863943" cy="9767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16487D"/>
                </a:solidFill>
              </a:rPr>
              <a:t>MD Graduation Year and Available Plans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9B31E8B7-2353-B1D5-AC90-CB28F122B2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5269409"/>
              </p:ext>
            </p:extLst>
          </p:nvPr>
        </p:nvGraphicFramePr>
        <p:xfrm>
          <a:off x="241514" y="1404594"/>
          <a:ext cx="11708971" cy="417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159">
                  <a:extLst>
                    <a:ext uri="{9D8B030D-6E8A-4147-A177-3AD203B41FA5}">
                      <a16:colId xmlns:a16="http://schemas.microsoft.com/office/drawing/2014/main" val="3630471754"/>
                    </a:ext>
                  </a:extLst>
                </a:gridCol>
                <a:gridCol w="5459229">
                  <a:extLst>
                    <a:ext uri="{9D8B030D-6E8A-4147-A177-3AD203B41FA5}">
                      <a16:colId xmlns:a16="http://schemas.microsoft.com/office/drawing/2014/main" val="2763262513"/>
                    </a:ext>
                  </a:extLst>
                </a:gridCol>
                <a:gridCol w="4942583">
                  <a:extLst>
                    <a:ext uri="{9D8B030D-6E8A-4147-A177-3AD203B41FA5}">
                      <a16:colId xmlns:a16="http://schemas.microsoft.com/office/drawing/2014/main" val="4087178341"/>
                    </a:ext>
                  </a:extLst>
                </a:gridCol>
              </a:tblGrid>
              <a:tr h="14112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MD Graduation Year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Traditional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Repayment Plans</a:t>
                      </a:r>
                    </a:p>
                    <a:p>
                      <a:pPr algn="ctr"/>
                      <a:r>
                        <a:rPr lang="en-US" sz="1800" dirty="0"/>
                        <a:t>(Standard, Extended, Graduated,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New Tiered Standard)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Income-Driven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Repayment Plans</a:t>
                      </a:r>
                    </a:p>
                    <a:p>
                      <a:pPr algn="ctr"/>
                      <a:r>
                        <a:rPr lang="en-US" sz="1800" dirty="0"/>
                        <a:t>(RAP, IBR, PAYE, ICR)</a:t>
                      </a:r>
                    </a:p>
                  </a:txBody>
                  <a:tcPr anchor="ctr">
                    <a:solidFill>
                      <a:srgbClr val="235D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02224"/>
                  </a:ext>
                </a:extLst>
              </a:tr>
              <a:tr h="141125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2026 or earlier 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If no loans after 7/1/2026, can select any of the 4, but if select Standard, Extended, or Graduated, then will have to select another plan once those 3 sunset 7/1/2028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If no loans after 7/1/2026, can select any of the 4, but if select PAYE or ICR then will have to select another plan once those 2 sunset 7/1/2028*</a:t>
                      </a:r>
                    </a:p>
                  </a:txBody>
                  <a:tcPr anchor="ctr">
                    <a:solidFill>
                      <a:srgbClr val="388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213297"/>
                  </a:ext>
                </a:extLst>
              </a:tr>
              <a:tr h="135356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2027 or future years 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Assuming borrowed Direct Loan on or after 7/1/2026, can select only the new </a:t>
                      </a:r>
                      <a:br>
                        <a:rPr lang="en-US" sz="18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Tiered Standard plan if choosing traditional plan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Assuming borrowed Direct Loan on or after 7/1/2026, can select only </a:t>
                      </a:r>
                      <a:br>
                        <a:rPr lang="en-US" sz="18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RAP if choosing income-driven plan</a:t>
                      </a:r>
                    </a:p>
                  </a:txBody>
                  <a:tcPr anchor="ctr">
                    <a:solidFill>
                      <a:srgbClr val="509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18165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DF97FA-B80C-3B74-A9FA-2A5ADC5F3DE3}"/>
              </a:ext>
            </a:extLst>
          </p:cNvPr>
          <p:cNvSpPr txBox="1"/>
          <p:nvPr/>
        </p:nvSpPr>
        <p:spPr>
          <a:xfrm>
            <a:off x="736170" y="5689737"/>
            <a:ext cx="99964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A7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*”…</a:t>
            </a:r>
            <a:r>
              <a:rPr lang="en-US" sz="1600" dirty="0">
                <a:solidFill>
                  <a:srgbClr val="003A70"/>
                </a:solidFill>
                <a:latin typeface="Calibri" panose="020F0502020204030204"/>
              </a:rPr>
              <a:t>the 360 qualifying monthly payments toward forgiveness under the Repayment Assistance Plan may include, respectively, a monthly payment under the IBR plan, and prior to July 1, 2028, a monthly payment under PAYE.” from p.75 of the </a:t>
            </a:r>
            <a:r>
              <a:rPr lang="en-US" sz="1600" dirty="0">
                <a:solidFill>
                  <a:srgbClr val="003A70"/>
                </a:solidFill>
                <a:latin typeface="Calibri" panose="020F0502020204030204"/>
                <a:hlinkClick r:id="rId2"/>
              </a:rPr>
              <a:t>Reimagining and Improving Student Education – Federal Student Loan Program Final Regulations</a:t>
            </a:r>
            <a:r>
              <a:rPr lang="en-US" sz="1600" dirty="0">
                <a:solidFill>
                  <a:srgbClr val="003A70"/>
                </a:solidFill>
                <a:latin typeface="Calibri" panose="020F0502020204030204"/>
              </a:rPr>
              <a:t> PDF.</a:t>
            </a:r>
          </a:p>
        </p:txBody>
      </p:sp>
    </p:spTree>
    <p:extLst>
      <p:ext uri="{BB962C8B-B14F-4D97-AF65-F5344CB8AC3E}">
        <p14:creationId xmlns:p14="http://schemas.microsoft.com/office/powerpoint/2010/main" val="2173001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723</Words>
  <Application>Microsoft Office PowerPoint</Application>
  <PresentationFormat>Widescreen</PresentationFormat>
  <Paragraphs>99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Montserrat</vt:lpstr>
      <vt:lpstr>Office Theme</vt:lpstr>
      <vt:lpstr>Repayment Plans Compared Charts</vt:lpstr>
      <vt:lpstr>Traditional Payment Plans</vt:lpstr>
      <vt:lpstr>Income-Driven Repayment Plans</vt:lpstr>
      <vt:lpstr>MD Graduation Year and Available Plans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Mavilia</dc:creator>
  <cp:lastModifiedBy>Johnathan Chancellor</cp:lastModifiedBy>
  <cp:revision>21</cp:revision>
  <dcterms:created xsi:type="dcterms:W3CDTF">2023-03-29T19:22:27Z</dcterms:created>
  <dcterms:modified xsi:type="dcterms:W3CDTF">2026-08-31T14:23:48Z</dcterms:modified>
</cp:coreProperties>
</file>