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64" r:id="rId3"/>
    <p:sldId id="1137" r:id="rId4"/>
    <p:sldId id="1148" r:id="rId5"/>
    <p:sldId id="1050" r:id="rId6"/>
    <p:sldId id="1051" r:id="rId7"/>
    <p:sldId id="1052" r:id="rId8"/>
    <p:sldId id="1136" r:id="rId9"/>
    <p:sldId id="1135" r:id="rId10"/>
    <p:sldId id="1149" r:id="rId11"/>
    <p:sldId id="1150" r:id="rId12"/>
    <p:sldId id="1078" r:id="rId13"/>
    <p:sldId id="834" r:id="rId14"/>
    <p:sldId id="1132" r:id="rId15"/>
    <p:sldId id="1133" r:id="rId16"/>
    <p:sldId id="1145" r:id="rId17"/>
    <p:sldId id="1130" r:id="rId18"/>
    <p:sldId id="1146" r:id="rId19"/>
    <p:sldId id="1147" r:id="rId20"/>
    <p:sldId id="586" r:id="rId21"/>
    <p:sldId id="1131" r:id="rId22"/>
    <p:sldId id="1143" r:id="rId23"/>
    <p:sldId id="1144" r:id="rId24"/>
    <p:sldId id="1142" r:id="rId25"/>
    <p:sldId id="1138" r:id="rId26"/>
    <p:sldId id="596" r:id="rId27"/>
    <p:sldId id="1129" r:id="rId28"/>
    <p:sldId id="260" r:id="rId29"/>
    <p:sldId id="1140" r:id="rId30"/>
    <p:sldId id="1139" r:id="rId31"/>
    <p:sldId id="1113" r:id="rId32"/>
    <p:sldId id="1124" r:id="rId33"/>
    <p:sldId id="1126" r:id="rId34"/>
    <p:sldId id="26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DAFA39-FB3A-4129-AF99-62C556BAABC4}" name="Rebecca Fraser" initials="RF" userId="S::rfraser@aamc.org::9123f93c-48a5-4544-b1e6-a6f14b89185d" providerId="AD"/>
  <p188:author id="{F0AAEF44-E898-8093-1093-742CDBFB0A2B}" name="Dana Dunleavy" initials="DD" userId="S::ddunleavy@aamc.org::97e8015d-a58f-4ef8-a3e7-69d789945461" providerId="AD"/>
  <p188:author id="{2487F37A-387A-33FE-ECDB-3DABBF53E0AA}" name="Jayme Bograd" initials="JB" userId="S::jbograd@aamc.org::7c9860f9-dfaa-4991-92c0-a73b224260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BC6"/>
    <a:srgbClr val="83CAAC"/>
    <a:srgbClr val="FF99CC"/>
    <a:srgbClr val="EE3966"/>
    <a:srgbClr val="0D5E95"/>
    <a:srgbClr val="A9D039"/>
    <a:srgbClr val="F58726"/>
    <a:srgbClr val="2B8EC7"/>
    <a:srgbClr val="FEDF2C"/>
    <a:srgbClr val="914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3" autoAdjust="0"/>
    <p:restoredTop sz="56287" autoAdjust="0"/>
  </p:normalViewPr>
  <p:slideViewPr>
    <p:cSldViewPr snapToGrid="0" snapToObjects="1">
      <p:cViewPr varScale="1">
        <p:scale>
          <a:sx n="48" d="100"/>
          <a:sy n="48" d="100"/>
        </p:scale>
        <p:origin x="1560" y="48"/>
      </p:cViewPr>
      <p:guideLst/>
    </p:cSldViewPr>
  </p:slideViewPr>
  <p:outlineViewPr>
    <p:cViewPr>
      <p:scale>
        <a:sx n="33" d="100"/>
        <a:sy n="33" d="100"/>
      </p:scale>
      <p:origin x="0" y="-58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0"/>
    </p:cViewPr>
  </p:sorterViewPr>
  <p:notesViewPr>
    <p:cSldViewPr snapToGrid="0" snapToObjects="1">
      <p:cViewPr varScale="1">
        <p:scale>
          <a:sx n="85" d="100"/>
          <a:sy n="85" d="100"/>
        </p:scale>
        <p:origin x="22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236139523541E-2"/>
          <c:y val="2.5894869863448362E-2"/>
          <c:w val="0.95094760890917407"/>
          <c:h val="0.68924224740430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3.3042205423571944E-3"/>
                  <c:y val="9.8542011810063026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91470801581464E-2"/>
                      <c:h val="4.4077250630570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BB2-45CF-9144-E3B9885AD00A}"/>
                </c:ext>
              </c:extLst>
            </c:dLbl>
            <c:dLbl>
              <c:idx val="2"/>
              <c:layout>
                <c:manualLayout>
                  <c:x val="-5.50710650900095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B2-45CF-9144-E3B9885AD00A}"/>
                </c:ext>
              </c:extLst>
            </c:dLbl>
            <c:dLbl>
              <c:idx val="8"/>
              <c:layout>
                <c:manualLayout>
                  <c:x val="-1.1014213018001907E-3"/>
                  <c:y val="-1.2514835499878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B2-45CF-9144-E3B9885AD00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Did not prepare in advance</c:v>
                </c:pt>
                <c:pt idx="1">
                  <c:v>AAMC website</c:v>
                </c:pt>
                <c:pt idx="2">
                  <c:v>AAMC PREview Essentials</c:v>
                </c:pt>
                <c:pt idx="3">
                  <c:v>Practice Exam Booklet</c:v>
                </c:pt>
                <c:pt idx="4">
                  <c:v>Pre-professional competencies</c:v>
                </c:pt>
                <c:pt idx="5">
                  <c:v>Yardstick software tutorial</c:v>
                </c:pt>
                <c:pt idx="6">
                  <c:v>Non-AAMC online PREview practice test(s)</c:v>
                </c:pt>
                <c:pt idx="7">
                  <c:v>Private company materials</c:v>
                </c:pt>
                <c:pt idx="8">
                  <c:v>Online message boards/ Social media</c:v>
                </c:pt>
                <c:pt idx="9">
                  <c:v>From pre-health advisor</c:v>
                </c:pt>
                <c:pt idx="10">
                  <c:v>From AAMC staff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 formatCode="0.00%">
                  <c:v>0.06</c:v>
                </c:pt>
                <c:pt idx="1">
                  <c:v>0.77700000000000002</c:v>
                </c:pt>
                <c:pt idx="2">
                  <c:v>0.72599999999999998</c:v>
                </c:pt>
                <c:pt idx="3">
                  <c:v>0.73199999999999998</c:v>
                </c:pt>
                <c:pt idx="4">
                  <c:v>0.57099999999999995</c:v>
                </c:pt>
                <c:pt idx="5">
                  <c:v>0.59099999999999997</c:v>
                </c:pt>
                <c:pt idx="6">
                  <c:v>5.0999999999999997E-2</c:v>
                </c:pt>
                <c:pt idx="7">
                  <c:v>0.01</c:v>
                </c:pt>
                <c:pt idx="8">
                  <c:v>0.23100000000000001</c:v>
                </c:pt>
                <c:pt idx="9">
                  <c:v>2.9000000000000001E-2</c:v>
                </c:pt>
                <c:pt idx="10">
                  <c:v>6.0000000000000001E-3</c:v>
                </c:pt>
                <c:pt idx="1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2-45CF-9144-E3B9885AD0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2.2028426036003815E-3"/>
                  <c:y val="2.5029670999755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B2-45CF-9144-E3B9885AD00A}"/>
                </c:ext>
              </c:extLst>
            </c:dLbl>
            <c:dLbl>
              <c:idx val="4"/>
              <c:layout>
                <c:manualLayout>
                  <c:x val="5.5071065090009537E-3"/>
                  <c:y val="7.5089012999268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B2-45CF-9144-E3B9885AD00A}"/>
                </c:ext>
              </c:extLst>
            </c:dLbl>
            <c:dLbl>
              <c:idx val="5"/>
              <c:layout>
                <c:manualLayout>
                  <c:x val="4.4056852072006823E-3"/>
                  <c:y val="5.0059341999512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B2-45CF-9144-E3B9885AD00A}"/>
                </c:ext>
              </c:extLst>
            </c:dLbl>
            <c:dLbl>
              <c:idx val="8"/>
              <c:layout>
                <c:manualLayout>
                  <c:x val="3.30426390540057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B2-45CF-9144-E3B9885AD00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Did not prepare in advance</c:v>
                </c:pt>
                <c:pt idx="1">
                  <c:v>AAMC website</c:v>
                </c:pt>
                <c:pt idx="2">
                  <c:v>AAMC PREview Essentials</c:v>
                </c:pt>
                <c:pt idx="3">
                  <c:v>Practice Exam Booklet</c:v>
                </c:pt>
                <c:pt idx="4">
                  <c:v>Pre-professional competencies</c:v>
                </c:pt>
                <c:pt idx="5">
                  <c:v>Yardstick software tutorial</c:v>
                </c:pt>
                <c:pt idx="6">
                  <c:v>Non-AAMC online PREview practice test(s)</c:v>
                </c:pt>
                <c:pt idx="7">
                  <c:v>Private company materials</c:v>
                </c:pt>
                <c:pt idx="8">
                  <c:v>Online message boards/ Social media</c:v>
                </c:pt>
                <c:pt idx="9">
                  <c:v>From pre-health advisor</c:v>
                </c:pt>
                <c:pt idx="10">
                  <c:v>From AAMC staff</c:v>
                </c:pt>
                <c:pt idx="11">
                  <c:v>Other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6.7000000000000004E-2</c:v>
                </c:pt>
                <c:pt idx="1">
                  <c:v>0.81100000000000005</c:v>
                </c:pt>
                <c:pt idx="2">
                  <c:v>0.73099999999999998</c:v>
                </c:pt>
                <c:pt idx="3">
                  <c:v>0.68100000000000005</c:v>
                </c:pt>
                <c:pt idx="4">
                  <c:v>0.49</c:v>
                </c:pt>
                <c:pt idx="5">
                  <c:v>0.51700000000000002</c:v>
                </c:pt>
                <c:pt idx="6">
                  <c:v>0.05</c:v>
                </c:pt>
                <c:pt idx="7">
                  <c:v>0.08</c:v>
                </c:pt>
                <c:pt idx="8">
                  <c:v>0.20899999999999999</c:v>
                </c:pt>
                <c:pt idx="9">
                  <c:v>2.5000000000000001E-2</c:v>
                </c:pt>
                <c:pt idx="10">
                  <c:v>6.0000000000000001E-3</c:v>
                </c:pt>
                <c:pt idx="1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B2-45CF-9144-E3B9885AD0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BB2-45CF-9144-E3B9885AD00A}"/>
                </c:ext>
              </c:extLst>
            </c:dLbl>
            <c:dLbl>
              <c:idx val="5"/>
              <c:layout>
                <c:manualLayout>
                  <c:x val="7.70994911260133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B2-45CF-9144-E3B9885AD00A}"/>
                </c:ext>
              </c:extLst>
            </c:dLbl>
            <c:dLbl>
              <c:idx val="8"/>
              <c:layout>
                <c:manualLayout>
                  <c:x val="5.5071065090007924E-3"/>
                  <c:y val="2.502967099975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B2-45CF-9144-E3B9885AD00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BB2-45CF-9144-E3B9885AD00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BB2-45CF-9144-E3B9885AD00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Did not prepare in advance</c:v>
                </c:pt>
                <c:pt idx="1">
                  <c:v>AAMC website</c:v>
                </c:pt>
                <c:pt idx="2">
                  <c:v>AAMC PREview Essentials</c:v>
                </c:pt>
                <c:pt idx="3">
                  <c:v>Practice Exam Booklet</c:v>
                </c:pt>
                <c:pt idx="4">
                  <c:v>Pre-professional competencies</c:v>
                </c:pt>
                <c:pt idx="5">
                  <c:v>Yardstick software tutorial</c:v>
                </c:pt>
                <c:pt idx="6">
                  <c:v>Non-AAMC online PREview practice test(s)</c:v>
                </c:pt>
                <c:pt idx="7">
                  <c:v>Private company materials</c:v>
                </c:pt>
                <c:pt idx="8">
                  <c:v>Online message boards/ Social media</c:v>
                </c:pt>
                <c:pt idx="9">
                  <c:v>From pre-health advisor</c:v>
                </c:pt>
                <c:pt idx="10">
                  <c:v>From AAMC staff</c:v>
                </c:pt>
                <c:pt idx="11">
                  <c:v>Other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6.1210911510312709E-2</c:v>
                </c:pt>
                <c:pt idx="1">
                  <c:v>0.89421157684630737</c:v>
                </c:pt>
                <c:pt idx="2">
                  <c:v>0.77977378576180967</c:v>
                </c:pt>
                <c:pt idx="3">
                  <c:v>0.77312042581503659</c:v>
                </c:pt>
                <c:pt idx="4">
                  <c:v>0</c:v>
                </c:pt>
                <c:pt idx="5">
                  <c:v>0.47105788423153694</c:v>
                </c:pt>
                <c:pt idx="6">
                  <c:v>0.13040585495675316</c:v>
                </c:pt>
                <c:pt idx="7">
                  <c:v>6.6533599467731202E-3</c:v>
                </c:pt>
                <c:pt idx="8">
                  <c:v>0.16633399866932802</c:v>
                </c:pt>
                <c:pt idx="9">
                  <c:v>0</c:v>
                </c:pt>
                <c:pt idx="10">
                  <c:v>0</c:v>
                </c:pt>
                <c:pt idx="11">
                  <c:v>9.3147039254823684E-3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B2-45CF-9144-E3B9885AD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359560"/>
        <c:axId val="396360216"/>
      </c:barChart>
      <c:catAx>
        <c:axId val="39635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60216"/>
        <c:crosses val="autoZero"/>
        <c:auto val="1"/>
        <c:lblAlgn val="ctr"/>
        <c:lblOffset val="100"/>
        <c:noMultiLvlLbl val="0"/>
      </c:catAx>
      <c:valAx>
        <c:axId val="39636021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59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35411718220701"/>
          <c:y val="6.2910986542194666E-2"/>
          <c:w val="8.5260155711485194E-2"/>
          <c:h val="0.29633080789865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01674559170774"/>
          <c:y val="2.6918979267761371E-2"/>
          <c:w val="0.44696213275413965"/>
          <c:h val="0.90677863060820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Behavioral and Social Sciences </c:v>
                </c:pt>
                <c:pt idx="1">
                  <c:v>Philosophy and Religion (e.g., Ethic, Logic)</c:v>
                </c:pt>
                <c:pt idx="2">
                  <c:v>Special Studies (e.g., Gender Studies, Social Justice)</c:v>
                </c:pt>
                <c:pt idx="3">
                  <c:v>Medical/Clinical</c:v>
                </c:pt>
                <c:pt idx="4">
                  <c:v>Community Focused</c:v>
                </c:pt>
                <c:pt idx="5">
                  <c:v>Not Medical/Clinical</c:v>
                </c:pt>
                <c:pt idx="6">
                  <c:v>Medical/Clinical</c:v>
                </c:pt>
                <c:pt idx="7">
                  <c:v>Not Medical/Clinical</c:v>
                </c:pt>
                <c:pt idx="8">
                  <c:v>Community Focused</c:v>
                </c:pt>
                <c:pt idx="9">
                  <c:v>Leadership Program</c:v>
                </c:pt>
                <c:pt idx="10">
                  <c:v>Academic Club</c:v>
                </c:pt>
                <c:pt idx="11">
                  <c:v>Study/Travel/Mission Abroad</c:v>
                </c:pt>
                <c:pt idx="12">
                  <c:v>Athletics</c:v>
                </c:pt>
                <c:pt idx="13">
                  <c:v>Physician Shadowing/Clinical Observation</c:v>
                </c:pt>
                <c:pt idx="14">
                  <c:v>Engaged in a diverse community</c:v>
                </c:pt>
                <c:pt idx="15">
                  <c:v>Served in leadership/supervisor/mentor role(s)</c:v>
                </c:pt>
                <c:pt idx="16">
                  <c:v>Teaching/Tutoring/Teaching Assistant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0.75700000000000001</c:v>
                </c:pt>
                <c:pt idx="1">
                  <c:v>0.46899999999999997</c:v>
                </c:pt>
                <c:pt idx="2">
                  <c:v>0.28899999999999998</c:v>
                </c:pt>
                <c:pt idx="3">
                  <c:v>0.75700000000000001</c:v>
                </c:pt>
                <c:pt idx="4">
                  <c:v>0.72499999999999998</c:v>
                </c:pt>
                <c:pt idx="5">
                  <c:v>0.52400000000000002</c:v>
                </c:pt>
                <c:pt idx="6">
                  <c:v>0.64500000000000002</c:v>
                </c:pt>
                <c:pt idx="7">
                  <c:v>0.42199999999999999</c:v>
                </c:pt>
                <c:pt idx="8">
                  <c:v>0.29399999999999998</c:v>
                </c:pt>
                <c:pt idx="9">
                  <c:v>0.48699999999999999</c:v>
                </c:pt>
                <c:pt idx="10">
                  <c:v>0.45800000000000002</c:v>
                </c:pt>
                <c:pt idx="11">
                  <c:v>0.24199999999999999</c:v>
                </c:pt>
                <c:pt idx="12">
                  <c:v>0.221</c:v>
                </c:pt>
                <c:pt idx="13">
                  <c:v>0.67500000000000004</c:v>
                </c:pt>
                <c:pt idx="14">
                  <c:v>0.59099999999999997</c:v>
                </c:pt>
                <c:pt idx="15">
                  <c:v>0.59</c:v>
                </c:pt>
                <c:pt idx="16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D-4A16-ABDF-FEEA901A1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699834992"/>
        <c:axId val="699828432"/>
      </c:barChart>
      <c:catAx>
        <c:axId val="69983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828432"/>
        <c:crosses val="autoZero"/>
        <c:auto val="1"/>
        <c:lblAlgn val="ctr"/>
        <c:lblOffset val="100"/>
        <c:noMultiLvlLbl val="0"/>
      </c:catAx>
      <c:valAx>
        <c:axId val="699828432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83499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69982-857B-4917-AB76-45E5C823C9AF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0CE7AA-7626-4414-9081-6EB9DFC32664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Personal Statement</a:t>
          </a:r>
        </a:p>
      </dgm:t>
    </dgm:pt>
    <dgm:pt modelId="{C763B8C3-0FE2-4BC2-A89C-36A68F725743}" type="parTrans" cxnId="{0B2F470D-FB6F-4E27-8295-59E65229E7A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EBBFA-1CFD-4BD2-A44E-497749AB82E8}" type="sibTrans" cxnId="{0B2F470D-FB6F-4E27-8295-59E65229E7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D6630-DD70-4848-A4E0-79C8A3718413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Letters of Recommendation</a:t>
          </a:r>
        </a:p>
      </dgm:t>
    </dgm:pt>
    <dgm:pt modelId="{149F461E-3F88-4D20-B6EE-60FF6AD268CB}" type="parTrans" cxnId="{1EA9C913-4C23-4128-9FE1-0DDB5F6660AE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7EEA7-59EA-44CD-90BC-309754054C49}" type="sibTrans" cxnId="{1EA9C913-4C23-4128-9FE1-0DDB5F6660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EF104-ECF7-4480-8B31-DDAD361AB08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Experiences</a:t>
          </a:r>
        </a:p>
      </dgm:t>
    </dgm:pt>
    <dgm:pt modelId="{1526E75A-27CC-413D-BBF2-977AA3610526}" type="parTrans" cxnId="{5A14A137-923F-4340-BA8B-5608377B0B17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ED40-8A2A-443C-B769-AD932D81D89E}" type="sibTrans" cxnId="{5A14A137-923F-4340-BA8B-5608377B0B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E66B3-1EFE-4006-AAFC-7ADAD14C9C4D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Interview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(traditional, MMI)</a:t>
          </a:r>
        </a:p>
      </dgm:t>
    </dgm:pt>
    <dgm:pt modelId="{1195C47F-4ABF-4AE2-B11A-CCDE43C34222}" type="sibTrans" cxnId="{EC7D585D-7FB1-4EC0-8D8E-3CA41C538B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1746A-23B6-4458-8C04-16C2EB3927C0}" type="parTrans" cxnId="{EC7D585D-7FB1-4EC0-8D8E-3CA41C538B9E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427C2-7DB4-4123-82A4-32E85617BCF4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Other school- specific assessments</a:t>
          </a:r>
        </a:p>
      </dgm:t>
    </dgm:pt>
    <dgm:pt modelId="{69F39732-426D-4F58-A04F-72F5A05B355F}" type="parTrans" cxnId="{623AB551-1807-470A-AD12-4DBA1250643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BCA80-74CA-4A87-AFFF-D19CA09E20A9}" type="sibTrans" cxnId="{623AB551-1807-470A-AD12-4DBA125064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BC27C-5572-439B-82D0-ACA5029160C2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AAMC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PREview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scores</a:t>
          </a:r>
        </a:p>
      </dgm:t>
    </dgm:pt>
    <dgm:pt modelId="{62930155-2E13-4A2E-837E-6403B0847612}" type="parTrans" cxnId="{8F0ECD8B-3FA0-45FB-9B2E-879D19DE6156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AA1DE-83EE-4A77-A498-5B2D4A8B424A}" type="sibTrans" cxnId="{8F0ECD8B-3FA0-45FB-9B2E-879D19DE615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06569-CD2A-498F-986D-79CB968FB00D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BA2AB-DB73-43C5-9A0B-274E4D92B18E}" type="sibTrans" cxnId="{E505F2EB-03A5-4B3D-8538-F8E5213BC7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FE794-83E1-4076-B8DF-134F81808816}" type="parTrans" cxnId="{E505F2EB-03A5-4B3D-8538-F8E5213BC7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CCB10-04BF-465A-AF40-54E713FB798D}" type="pres">
      <dgm:prSet presAssocID="{9BE69982-857B-4917-AB76-45E5C823C9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970A16-15EB-4DFB-BEEE-20CBD0A130BD}" type="pres">
      <dgm:prSet presAssocID="{B0A06569-CD2A-498F-986D-79CB968FB00D}" presName="centerShape" presStyleLbl="node0" presStyleIdx="0" presStyleCnt="1"/>
      <dgm:spPr/>
    </dgm:pt>
    <dgm:pt modelId="{28B02100-7FAA-4D43-AF1C-77566D906E6F}" type="pres">
      <dgm:prSet presAssocID="{C763B8C3-0FE2-4BC2-A89C-36A68F725743}" presName="Name9" presStyleLbl="parChTrans1D2" presStyleIdx="0" presStyleCnt="6"/>
      <dgm:spPr/>
    </dgm:pt>
    <dgm:pt modelId="{346693BC-F910-46D4-8372-A595A2955CD0}" type="pres">
      <dgm:prSet presAssocID="{C763B8C3-0FE2-4BC2-A89C-36A68F725743}" presName="connTx" presStyleLbl="parChTrans1D2" presStyleIdx="0" presStyleCnt="6"/>
      <dgm:spPr/>
    </dgm:pt>
    <dgm:pt modelId="{35CCA366-5AB7-4D74-807D-B9087C670530}" type="pres">
      <dgm:prSet presAssocID="{5C0CE7AA-7626-4414-9081-6EB9DFC32664}" presName="node" presStyleLbl="node1" presStyleIdx="0" presStyleCnt="6" custScaleX="132129" custScaleY="121000">
        <dgm:presLayoutVars>
          <dgm:bulletEnabled val="1"/>
        </dgm:presLayoutVars>
      </dgm:prSet>
      <dgm:spPr/>
    </dgm:pt>
    <dgm:pt modelId="{5D1F39B5-06B7-46D3-B12B-76C59006FA59}" type="pres">
      <dgm:prSet presAssocID="{149F461E-3F88-4D20-B6EE-60FF6AD268CB}" presName="Name9" presStyleLbl="parChTrans1D2" presStyleIdx="1" presStyleCnt="6"/>
      <dgm:spPr/>
    </dgm:pt>
    <dgm:pt modelId="{90FCD1F2-1455-4104-937A-C9C033A0074E}" type="pres">
      <dgm:prSet presAssocID="{149F461E-3F88-4D20-B6EE-60FF6AD268CB}" presName="connTx" presStyleLbl="parChTrans1D2" presStyleIdx="1" presStyleCnt="6"/>
      <dgm:spPr/>
    </dgm:pt>
    <dgm:pt modelId="{567AD9FD-F70E-46D2-B377-0174856D5415}" type="pres">
      <dgm:prSet presAssocID="{7DAD6630-DD70-4848-A4E0-79C8A3718413}" presName="node" presStyleLbl="node1" presStyleIdx="1" presStyleCnt="6" custScaleX="132129" custScaleY="121000">
        <dgm:presLayoutVars>
          <dgm:bulletEnabled val="1"/>
        </dgm:presLayoutVars>
      </dgm:prSet>
      <dgm:spPr/>
    </dgm:pt>
    <dgm:pt modelId="{F6A4766D-C73C-488B-A83D-539ED0802B4C}" type="pres">
      <dgm:prSet presAssocID="{1526E75A-27CC-413D-BBF2-977AA3610526}" presName="Name9" presStyleLbl="parChTrans1D2" presStyleIdx="2" presStyleCnt="6"/>
      <dgm:spPr/>
    </dgm:pt>
    <dgm:pt modelId="{DA1AE6F5-B43F-4C77-9696-51C75EE671C1}" type="pres">
      <dgm:prSet presAssocID="{1526E75A-27CC-413D-BBF2-977AA3610526}" presName="connTx" presStyleLbl="parChTrans1D2" presStyleIdx="2" presStyleCnt="6"/>
      <dgm:spPr/>
    </dgm:pt>
    <dgm:pt modelId="{C0E0F6DB-610D-475E-A973-FF77BF783E7D}" type="pres">
      <dgm:prSet presAssocID="{7FDEF104-ECF7-4480-8B31-DDAD361AB082}" presName="node" presStyleLbl="node1" presStyleIdx="2" presStyleCnt="6" custScaleX="132129" custScaleY="121000">
        <dgm:presLayoutVars>
          <dgm:bulletEnabled val="1"/>
        </dgm:presLayoutVars>
      </dgm:prSet>
      <dgm:spPr/>
    </dgm:pt>
    <dgm:pt modelId="{E869AF59-9059-4554-B851-E84E062F9450}" type="pres">
      <dgm:prSet presAssocID="{E651746A-23B6-4458-8C04-16C2EB3927C0}" presName="Name9" presStyleLbl="parChTrans1D2" presStyleIdx="3" presStyleCnt="6"/>
      <dgm:spPr/>
    </dgm:pt>
    <dgm:pt modelId="{88751F8B-3B46-4ED5-ADAD-2B64E1E8E212}" type="pres">
      <dgm:prSet presAssocID="{E651746A-23B6-4458-8C04-16C2EB3927C0}" presName="connTx" presStyleLbl="parChTrans1D2" presStyleIdx="3" presStyleCnt="6"/>
      <dgm:spPr/>
    </dgm:pt>
    <dgm:pt modelId="{A5E86ABD-2C59-4E3F-83B1-71B49EEA617A}" type="pres">
      <dgm:prSet presAssocID="{699E66B3-1EFE-4006-AAFC-7ADAD14C9C4D}" presName="node" presStyleLbl="node1" presStyleIdx="3" presStyleCnt="6" custScaleX="132129" custScaleY="121000">
        <dgm:presLayoutVars>
          <dgm:bulletEnabled val="1"/>
        </dgm:presLayoutVars>
      </dgm:prSet>
      <dgm:spPr/>
    </dgm:pt>
    <dgm:pt modelId="{A42DD016-0E85-4C17-BF9D-5313B1B17680}" type="pres">
      <dgm:prSet presAssocID="{69F39732-426D-4F58-A04F-72F5A05B355F}" presName="Name9" presStyleLbl="parChTrans1D2" presStyleIdx="4" presStyleCnt="6"/>
      <dgm:spPr/>
    </dgm:pt>
    <dgm:pt modelId="{A364E220-E6E7-42E9-A69D-2B81010E4EEF}" type="pres">
      <dgm:prSet presAssocID="{69F39732-426D-4F58-A04F-72F5A05B355F}" presName="connTx" presStyleLbl="parChTrans1D2" presStyleIdx="4" presStyleCnt="6"/>
      <dgm:spPr/>
    </dgm:pt>
    <dgm:pt modelId="{71BF3B02-50DA-4FE1-8698-248E8524BDA2}" type="pres">
      <dgm:prSet presAssocID="{529427C2-7DB4-4123-82A4-32E85617BCF4}" presName="node" presStyleLbl="node1" presStyleIdx="4" presStyleCnt="6" custScaleX="132129" custScaleY="121000">
        <dgm:presLayoutVars>
          <dgm:bulletEnabled val="1"/>
        </dgm:presLayoutVars>
      </dgm:prSet>
      <dgm:spPr/>
    </dgm:pt>
    <dgm:pt modelId="{23FA027D-2134-4EE3-8E42-AC2CC8F9F671}" type="pres">
      <dgm:prSet presAssocID="{62930155-2E13-4A2E-837E-6403B0847612}" presName="Name9" presStyleLbl="parChTrans1D2" presStyleIdx="5" presStyleCnt="6"/>
      <dgm:spPr/>
    </dgm:pt>
    <dgm:pt modelId="{B10C8D9B-D32D-42EB-B63F-F7DEEA7CEF2A}" type="pres">
      <dgm:prSet presAssocID="{62930155-2E13-4A2E-837E-6403B0847612}" presName="connTx" presStyleLbl="parChTrans1D2" presStyleIdx="5" presStyleCnt="6"/>
      <dgm:spPr/>
    </dgm:pt>
    <dgm:pt modelId="{498D70B8-20E4-4BB1-9F1E-3016C7A12601}" type="pres">
      <dgm:prSet presAssocID="{460BC27C-5572-439B-82D0-ACA5029160C2}" presName="node" presStyleLbl="node1" presStyleIdx="5" presStyleCnt="6" custScaleX="132257" custScaleY="121117">
        <dgm:presLayoutVars>
          <dgm:bulletEnabled val="1"/>
        </dgm:presLayoutVars>
      </dgm:prSet>
      <dgm:spPr/>
    </dgm:pt>
  </dgm:ptLst>
  <dgm:cxnLst>
    <dgm:cxn modelId="{0B2F470D-FB6F-4E27-8295-59E65229E7A9}" srcId="{B0A06569-CD2A-498F-986D-79CB968FB00D}" destId="{5C0CE7AA-7626-4414-9081-6EB9DFC32664}" srcOrd="0" destOrd="0" parTransId="{C763B8C3-0FE2-4BC2-A89C-36A68F725743}" sibTransId="{DCBEBBFA-1CFD-4BD2-A44E-497749AB82E8}"/>
    <dgm:cxn modelId="{1EA9C913-4C23-4128-9FE1-0DDB5F6660AE}" srcId="{B0A06569-CD2A-498F-986D-79CB968FB00D}" destId="{7DAD6630-DD70-4848-A4E0-79C8A3718413}" srcOrd="1" destOrd="0" parTransId="{149F461E-3F88-4D20-B6EE-60FF6AD268CB}" sibTransId="{7787EEA7-59EA-44CD-90BC-309754054C49}"/>
    <dgm:cxn modelId="{C5920E1B-5524-43EF-AD97-971F83D4A25C}" type="presOf" srcId="{5C0CE7AA-7626-4414-9081-6EB9DFC32664}" destId="{35CCA366-5AB7-4D74-807D-B9087C670530}" srcOrd="0" destOrd="0" presId="urn:microsoft.com/office/officeart/2005/8/layout/radial1"/>
    <dgm:cxn modelId="{22AA1026-1A08-4440-8A88-9A8AB5ED5F52}" type="presOf" srcId="{1526E75A-27CC-413D-BBF2-977AA3610526}" destId="{F6A4766D-C73C-488B-A83D-539ED0802B4C}" srcOrd="0" destOrd="0" presId="urn:microsoft.com/office/officeart/2005/8/layout/radial1"/>
    <dgm:cxn modelId="{609CF42C-77AF-4CFE-8D1C-839784CBC52B}" type="presOf" srcId="{149F461E-3F88-4D20-B6EE-60FF6AD268CB}" destId="{5D1F39B5-06B7-46D3-B12B-76C59006FA59}" srcOrd="0" destOrd="0" presId="urn:microsoft.com/office/officeart/2005/8/layout/radial1"/>
    <dgm:cxn modelId="{B5C0422F-0945-4628-BDAC-A2327B0D34EF}" type="presOf" srcId="{E651746A-23B6-4458-8C04-16C2EB3927C0}" destId="{88751F8B-3B46-4ED5-ADAD-2B64E1E8E212}" srcOrd="1" destOrd="0" presId="urn:microsoft.com/office/officeart/2005/8/layout/radial1"/>
    <dgm:cxn modelId="{5A14A137-923F-4340-BA8B-5608377B0B17}" srcId="{B0A06569-CD2A-498F-986D-79CB968FB00D}" destId="{7FDEF104-ECF7-4480-8B31-DDAD361AB082}" srcOrd="2" destOrd="0" parTransId="{1526E75A-27CC-413D-BBF2-977AA3610526}" sibTransId="{6E2CED40-8A2A-443C-B769-AD932D81D89E}"/>
    <dgm:cxn modelId="{EC7D585D-7FB1-4EC0-8D8E-3CA41C538B9E}" srcId="{B0A06569-CD2A-498F-986D-79CB968FB00D}" destId="{699E66B3-1EFE-4006-AAFC-7ADAD14C9C4D}" srcOrd="3" destOrd="0" parTransId="{E651746A-23B6-4458-8C04-16C2EB3927C0}" sibTransId="{1195C47F-4ABF-4AE2-B11A-CCDE43C34222}"/>
    <dgm:cxn modelId="{E2921545-9683-49AA-B068-71CF8A87C7E8}" type="presOf" srcId="{62930155-2E13-4A2E-837E-6403B0847612}" destId="{23FA027D-2134-4EE3-8E42-AC2CC8F9F671}" srcOrd="0" destOrd="0" presId="urn:microsoft.com/office/officeart/2005/8/layout/radial1"/>
    <dgm:cxn modelId="{9228A74F-16D9-4870-9302-3887F2344803}" type="presOf" srcId="{62930155-2E13-4A2E-837E-6403B0847612}" destId="{B10C8D9B-D32D-42EB-B63F-F7DEEA7CEF2A}" srcOrd="1" destOrd="0" presId="urn:microsoft.com/office/officeart/2005/8/layout/radial1"/>
    <dgm:cxn modelId="{623AB551-1807-470A-AD12-4DBA12506439}" srcId="{B0A06569-CD2A-498F-986D-79CB968FB00D}" destId="{529427C2-7DB4-4123-82A4-32E85617BCF4}" srcOrd="4" destOrd="0" parTransId="{69F39732-426D-4F58-A04F-72F5A05B355F}" sibTransId="{2E5BCA80-74CA-4A87-AFFF-D19CA09E20A9}"/>
    <dgm:cxn modelId="{D444DA71-EB4A-49B1-B9AA-4673BA6F2241}" type="presOf" srcId="{1526E75A-27CC-413D-BBF2-977AA3610526}" destId="{DA1AE6F5-B43F-4C77-9696-51C75EE671C1}" srcOrd="1" destOrd="0" presId="urn:microsoft.com/office/officeart/2005/8/layout/radial1"/>
    <dgm:cxn modelId="{8F0ECD8B-3FA0-45FB-9B2E-879D19DE6156}" srcId="{B0A06569-CD2A-498F-986D-79CB968FB00D}" destId="{460BC27C-5572-439B-82D0-ACA5029160C2}" srcOrd="5" destOrd="0" parTransId="{62930155-2E13-4A2E-837E-6403B0847612}" sibTransId="{90EAA1DE-83EE-4A77-A498-5B2D4A8B424A}"/>
    <dgm:cxn modelId="{3FE2DF8B-B408-48F4-8053-D8C5349C4A2A}" type="presOf" srcId="{69F39732-426D-4F58-A04F-72F5A05B355F}" destId="{A364E220-E6E7-42E9-A69D-2B81010E4EEF}" srcOrd="1" destOrd="0" presId="urn:microsoft.com/office/officeart/2005/8/layout/radial1"/>
    <dgm:cxn modelId="{1AA9E28F-8016-42AD-BA2A-C8529EAB39E6}" type="presOf" srcId="{9BE69982-857B-4917-AB76-45E5C823C9AF}" destId="{191CCB10-04BF-465A-AF40-54E713FB798D}" srcOrd="0" destOrd="0" presId="urn:microsoft.com/office/officeart/2005/8/layout/radial1"/>
    <dgm:cxn modelId="{EC0E87A0-9B71-4720-82A0-E9564F58BF89}" type="presOf" srcId="{69F39732-426D-4F58-A04F-72F5A05B355F}" destId="{A42DD016-0E85-4C17-BF9D-5313B1B17680}" srcOrd="0" destOrd="0" presId="urn:microsoft.com/office/officeart/2005/8/layout/radial1"/>
    <dgm:cxn modelId="{950E91B7-6A59-4073-A000-86D9D09511FE}" type="presOf" srcId="{699E66B3-1EFE-4006-AAFC-7ADAD14C9C4D}" destId="{A5E86ABD-2C59-4E3F-83B1-71B49EEA617A}" srcOrd="0" destOrd="0" presId="urn:microsoft.com/office/officeart/2005/8/layout/radial1"/>
    <dgm:cxn modelId="{7B89A7B9-EFCE-438E-ADD8-DE08560FA274}" type="presOf" srcId="{7FDEF104-ECF7-4480-8B31-DDAD361AB082}" destId="{C0E0F6DB-610D-475E-A973-FF77BF783E7D}" srcOrd="0" destOrd="0" presId="urn:microsoft.com/office/officeart/2005/8/layout/radial1"/>
    <dgm:cxn modelId="{B4142EBA-3606-4608-A708-290314242624}" type="presOf" srcId="{7DAD6630-DD70-4848-A4E0-79C8A3718413}" destId="{567AD9FD-F70E-46D2-B377-0174856D5415}" srcOrd="0" destOrd="0" presId="urn:microsoft.com/office/officeart/2005/8/layout/radial1"/>
    <dgm:cxn modelId="{902D45BE-268E-4B38-B10D-9431BD4A6B82}" type="presOf" srcId="{529427C2-7DB4-4123-82A4-32E85617BCF4}" destId="{71BF3B02-50DA-4FE1-8698-248E8524BDA2}" srcOrd="0" destOrd="0" presId="urn:microsoft.com/office/officeart/2005/8/layout/radial1"/>
    <dgm:cxn modelId="{A9BF6EBF-FF57-4615-87F5-37BDDEE20508}" type="presOf" srcId="{E651746A-23B6-4458-8C04-16C2EB3927C0}" destId="{E869AF59-9059-4554-B851-E84E062F9450}" srcOrd="0" destOrd="0" presId="urn:microsoft.com/office/officeart/2005/8/layout/radial1"/>
    <dgm:cxn modelId="{5A795FC3-CB55-4DDA-81F7-4344F4B2E333}" type="presOf" srcId="{B0A06569-CD2A-498F-986D-79CB968FB00D}" destId="{A8970A16-15EB-4DFB-BEEE-20CBD0A130BD}" srcOrd="0" destOrd="0" presId="urn:microsoft.com/office/officeart/2005/8/layout/radial1"/>
    <dgm:cxn modelId="{E4368BDE-BBAF-4156-97BC-DD01D3CE6A30}" type="presOf" srcId="{C763B8C3-0FE2-4BC2-A89C-36A68F725743}" destId="{346693BC-F910-46D4-8372-A595A2955CD0}" srcOrd="1" destOrd="0" presId="urn:microsoft.com/office/officeart/2005/8/layout/radial1"/>
    <dgm:cxn modelId="{381FDCEA-A389-463F-9E2E-D04F53434AFF}" type="presOf" srcId="{149F461E-3F88-4D20-B6EE-60FF6AD268CB}" destId="{90FCD1F2-1455-4104-937A-C9C033A0074E}" srcOrd="1" destOrd="0" presId="urn:microsoft.com/office/officeart/2005/8/layout/radial1"/>
    <dgm:cxn modelId="{E505F2EB-03A5-4B3D-8538-F8E5213BC722}" srcId="{9BE69982-857B-4917-AB76-45E5C823C9AF}" destId="{B0A06569-CD2A-498F-986D-79CB968FB00D}" srcOrd="0" destOrd="0" parTransId="{C60FE794-83E1-4076-B8DF-134F81808816}" sibTransId="{9EABA2AB-DB73-43C5-9A0B-274E4D92B18E}"/>
    <dgm:cxn modelId="{52F962F3-2490-46DA-B22C-1A056DEE585D}" type="presOf" srcId="{C763B8C3-0FE2-4BC2-A89C-36A68F725743}" destId="{28B02100-7FAA-4D43-AF1C-77566D906E6F}" srcOrd="0" destOrd="0" presId="urn:microsoft.com/office/officeart/2005/8/layout/radial1"/>
    <dgm:cxn modelId="{56CFFBF6-2E93-43DC-8C5E-81D9F9A4830F}" type="presOf" srcId="{460BC27C-5572-439B-82D0-ACA5029160C2}" destId="{498D70B8-20E4-4BB1-9F1E-3016C7A12601}" srcOrd="0" destOrd="0" presId="urn:microsoft.com/office/officeart/2005/8/layout/radial1"/>
    <dgm:cxn modelId="{A587BACC-F637-4C7C-AA49-3893A319E36F}" type="presParOf" srcId="{191CCB10-04BF-465A-AF40-54E713FB798D}" destId="{A8970A16-15EB-4DFB-BEEE-20CBD0A130BD}" srcOrd="0" destOrd="0" presId="urn:microsoft.com/office/officeart/2005/8/layout/radial1"/>
    <dgm:cxn modelId="{199D15FD-8E4A-4563-85AE-66B8E7B2A0E6}" type="presParOf" srcId="{191CCB10-04BF-465A-AF40-54E713FB798D}" destId="{28B02100-7FAA-4D43-AF1C-77566D906E6F}" srcOrd="1" destOrd="0" presId="urn:microsoft.com/office/officeart/2005/8/layout/radial1"/>
    <dgm:cxn modelId="{72A1F375-4C9A-4168-95E4-626686C711EC}" type="presParOf" srcId="{28B02100-7FAA-4D43-AF1C-77566D906E6F}" destId="{346693BC-F910-46D4-8372-A595A2955CD0}" srcOrd="0" destOrd="0" presId="urn:microsoft.com/office/officeart/2005/8/layout/radial1"/>
    <dgm:cxn modelId="{43740A15-CF73-47A8-8286-76DC8C1F106C}" type="presParOf" srcId="{191CCB10-04BF-465A-AF40-54E713FB798D}" destId="{35CCA366-5AB7-4D74-807D-B9087C670530}" srcOrd="2" destOrd="0" presId="urn:microsoft.com/office/officeart/2005/8/layout/radial1"/>
    <dgm:cxn modelId="{0A45637F-964A-4E7B-A97A-18FCDEB084F2}" type="presParOf" srcId="{191CCB10-04BF-465A-AF40-54E713FB798D}" destId="{5D1F39B5-06B7-46D3-B12B-76C59006FA59}" srcOrd="3" destOrd="0" presId="urn:microsoft.com/office/officeart/2005/8/layout/radial1"/>
    <dgm:cxn modelId="{49D64ECE-2B6F-497F-B516-F257FD36A25B}" type="presParOf" srcId="{5D1F39B5-06B7-46D3-B12B-76C59006FA59}" destId="{90FCD1F2-1455-4104-937A-C9C033A0074E}" srcOrd="0" destOrd="0" presId="urn:microsoft.com/office/officeart/2005/8/layout/radial1"/>
    <dgm:cxn modelId="{E8C43F08-EAFB-4D21-A825-A51A0988AC5F}" type="presParOf" srcId="{191CCB10-04BF-465A-AF40-54E713FB798D}" destId="{567AD9FD-F70E-46D2-B377-0174856D5415}" srcOrd="4" destOrd="0" presId="urn:microsoft.com/office/officeart/2005/8/layout/radial1"/>
    <dgm:cxn modelId="{13772DB8-6FF1-4C76-8877-A31384C91CD1}" type="presParOf" srcId="{191CCB10-04BF-465A-AF40-54E713FB798D}" destId="{F6A4766D-C73C-488B-A83D-539ED0802B4C}" srcOrd="5" destOrd="0" presId="urn:microsoft.com/office/officeart/2005/8/layout/radial1"/>
    <dgm:cxn modelId="{72835D57-12D8-4500-A92C-38D0EAF6C08B}" type="presParOf" srcId="{F6A4766D-C73C-488B-A83D-539ED0802B4C}" destId="{DA1AE6F5-B43F-4C77-9696-51C75EE671C1}" srcOrd="0" destOrd="0" presId="urn:microsoft.com/office/officeart/2005/8/layout/radial1"/>
    <dgm:cxn modelId="{FACBDF16-2F77-4A3E-8A6B-D7B691C72383}" type="presParOf" srcId="{191CCB10-04BF-465A-AF40-54E713FB798D}" destId="{C0E0F6DB-610D-475E-A973-FF77BF783E7D}" srcOrd="6" destOrd="0" presId="urn:microsoft.com/office/officeart/2005/8/layout/radial1"/>
    <dgm:cxn modelId="{A01A1F33-5748-47F1-A3CF-2482815A5C01}" type="presParOf" srcId="{191CCB10-04BF-465A-AF40-54E713FB798D}" destId="{E869AF59-9059-4554-B851-E84E062F9450}" srcOrd="7" destOrd="0" presId="urn:microsoft.com/office/officeart/2005/8/layout/radial1"/>
    <dgm:cxn modelId="{A854823A-A9A6-4847-B047-0FE041E2419C}" type="presParOf" srcId="{E869AF59-9059-4554-B851-E84E062F9450}" destId="{88751F8B-3B46-4ED5-ADAD-2B64E1E8E212}" srcOrd="0" destOrd="0" presId="urn:microsoft.com/office/officeart/2005/8/layout/radial1"/>
    <dgm:cxn modelId="{F7BD7967-2045-4205-9584-1DA2A8B1807E}" type="presParOf" srcId="{191CCB10-04BF-465A-AF40-54E713FB798D}" destId="{A5E86ABD-2C59-4E3F-83B1-71B49EEA617A}" srcOrd="8" destOrd="0" presId="urn:microsoft.com/office/officeart/2005/8/layout/radial1"/>
    <dgm:cxn modelId="{3D749B09-835D-4FEB-94AE-7FBCF1A6C6D6}" type="presParOf" srcId="{191CCB10-04BF-465A-AF40-54E713FB798D}" destId="{A42DD016-0E85-4C17-BF9D-5313B1B17680}" srcOrd="9" destOrd="0" presId="urn:microsoft.com/office/officeart/2005/8/layout/radial1"/>
    <dgm:cxn modelId="{18E30296-F0DD-400F-B195-3263BB33D8D1}" type="presParOf" srcId="{A42DD016-0E85-4C17-BF9D-5313B1B17680}" destId="{A364E220-E6E7-42E9-A69D-2B81010E4EEF}" srcOrd="0" destOrd="0" presId="urn:microsoft.com/office/officeart/2005/8/layout/radial1"/>
    <dgm:cxn modelId="{93A1E756-1421-4F23-958F-C5B3BC2326FD}" type="presParOf" srcId="{191CCB10-04BF-465A-AF40-54E713FB798D}" destId="{71BF3B02-50DA-4FE1-8698-248E8524BDA2}" srcOrd="10" destOrd="0" presId="urn:microsoft.com/office/officeart/2005/8/layout/radial1"/>
    <dgm:cxn modelId="{37E95F74-1C22-4075-8878-8CB4A1AC1D86}" type="presParOf" srcId="{191CCB10-04BF-465A-AF40-54E713FB798D}" destId="{23FA027D-2134-4EE3-8E42-AC2CC8F9F671}" srcOrd="11" destOrd="0" presId="urn:microsoft.com/office/officeart/2005/8/layout/radial1"/>
    <dgm:cxn modelId="{4E3A71EC-BE4D-4B55-AA00-2F505E6A601E}" type="presParOf" srcId="{23FA027D-2134-4EE3-8E42-AC2CC8F9F671}" destId="{B10C8D9B-D32D-42EB-B63F-F7DEEA7CEF2A}" srcOrd="0" destOrd="0" presId="urn:microsoft.com/office/officeart/2005/8/layout/radial1"/>
    <dgm:cxn modelId="{FB153E08-1377-4B55-A9C7-BDA59A67E174}" type="presParOf" srcId="{191CCB10-04BF-465A-AF40-54E713FB798D}" destId="{498D70B8-20E4-4BB1-9F1E-3016C7A12601}" srcOrd="12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B385B-0BC1-43A0-B2BB-A18AC370BBEC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63E0310-FFC1-4A78-9C78-6EDCDD1FC479}">
      <dgm:prSet phldrT="[Text]" custT="1"/>
      <dgm:spPr>
        <a:xfrm>
          <a:off x="5737516" y="1305401"/>
          <a:ext cx="1296487" cy="17405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None/>
          </a:pPr>
          <a:endParaRPr lang="en-US" sz="2500" b="1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48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</a:t>
          </a:r>
        </a:p>
        <a:p>
          <a:pPr>
            <a:buNone/>
          </a:pPr>
          <a:r>
            <a:rPr lang="en-US" sz="25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5203219-F430-4193-BDE8-853BADBF03AF}" type="parTrans" cxnId="{3E7F8878-BC55-4DD0-AEE6-DB4442EEC8F1}">
      <dgm:prSet/>
      <dgm:spPr/>
      <dgm:t>
        <a:bodyPr/>
        <a:lstStyle/>
        <a:p>
          <a:endParaRPr lang="en-US"/>
        </a:p>
      </dgm:t>
    </dgm:pt>
    <dgm:pt modelId="{BDD121E1-3106-4E7E-8192-043AB6D338D3}" type="sibTrans" cxnId="{3E7F8878-BC55-4DD0-AEE6-DB4442EEC8F1}">
      <dgm:prSet/>
      <dgm:spPr/>
      <dgm:t>
        <a:bodyPr/>
        <a:lstStyle/>
        <a:p>
          <a:endParaRPr lang="en-US"/>
        </a:p>
      </dgm:t>
    </dgm:pt>
    <dgm:pt modelId="{4943AD66-1AC6-4F34-A5A3-6E660AF8F60A}">
      <dgm:prSet custT="1"/>
      <dgm:spPr>
        <a:xfrm>
          <a:off x="1438635" y="1305401"/>
          <a:ext cx="1296487" cy="17405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</a:t>
          </a:r>
        </a:p>
        <a:p>
          <a:pPr>
            <a:buNone/>
          </a:pPr>
          <a:endParaRPr lang="en-US" sz="11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16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Schools</a:t>
          </a:r>
        </a:p>
      </dgm:t>
    </dgm:pt>
    <dgm:pt modelId="{5405F2DC-447F-4D8F-8585-B3C4287B135F}" type="parTrans" cxnId="{DE3B9132-F742-4C03-B484-6BC106AC29A1}">
      <dgm:prSet/>
      <dgm:spPr/>
      <dgm:t>
        <a:bodyPr/>
        <a:lstStyle/>
        <a:p>
          <a:endParaRPr lang="en-US"/>
        </a:p>
      </dgm:t>
    </dgm:pt>
    <dgm:pt modelId="{F552B587-2B28-425D-B468-7C0FB109DED6}" type="sibTrans" cxnId="{DE3B9132-F742-4C03-B484-6BC106AC29A1}">
      <dgm:prSet/>
      <dgm:spPr/>
      <dgm:t>
        <a:bodyPr/>
        <a:lstStyle/>
        <a:p>
          <a:endParaRPr lang="en-US"/>
        </a:p>
      </dgm:t>
    </dgm:pt>
    <dgm:pt modelId="{8D781787-1A58-450B-A3A6-2A4529A2D48E}">
      <dgm:prSet custT="1"/>
      <dgm:spPr>
        <a:xfrm>
          <a:off x="4304555" y="1305401"/>
          <a:ext cx="1296487" cy="17405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pPr algn="ctr">
            <a:buNone/>
          </a:pPr>
          <a:r>
            <a:rPr lang="en-US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2023</a:t>
          </a:r>
          <a:endParaRPr lang="en-US" sz="16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endParaRPr lang="en-US" sz="8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16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25 – 30 Expected</a:t>
          </a:r>
        </a:p>
      </dgm:t>
    </dgm:pt>
    <dgm:pt modelId="{8719AF9F-1E82-48AE-B656-0E26365F395D}" type="parTrans" cxnId="{254B469C-EF2E-45FE-8172-F04480D60885}">
      <dgm:prSet/>
      <dgm:spPr/>
      <dgm:t>
        <a:bodyPr/>
        <a:lstStyle/>
        <a:p>
          <a:endParaRPr lang="en-US"/>
        </a:p>
      </dgm:t>
    </dgm:pt>
    <dgm:pt modelId="{1A78EAF4-F068-489E-A92C-57DA1214F14C}" type="sibTrans" cxnId="{254B469C-EF2E-45FE-8172-F04480D60885}">
      <dgm:prSet/>
      <dgm:spPr/>
      <dgm:t>
        <a:bodyPr/>
        <a:lstStyle/>
        <a:p>
          <a:endParaRPr lang="en-US"/>
        </a:p>
      </dgm:t>
    </dgm:pt>
    <dgm:pt modelId="{0802CA9D-1E87-4828-9977-124804AF7B06}">
      <dgm:prSet custT="1"/>
      <dgm:spPr>
        <a:xfrm>
          <a:off x="2871595" y="1305401"/>
          <a:ext cx="1296487" cy="17405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pPr algn="ctr">
            <a:buNone/>
          </a:pPr>
          <a:r>
            <a:rPr lang="en-US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2022</a:t>
          </a:r>
          <a:r>
            <a:rPr lang="en-US" sz="16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algn="ctr">
            <a:buNone/>
          </a:pPr>
          <a:endParaRPr lang="en-US" sz="11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n-US" sz="16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Schools</a:t>
          </a:r>
        </a:p>
      </dgm:t>
    </dgm:pt>
    <dgm:pt modelId="{E9BB1C97-950F-4410-A3FC-77BFC8AE8641}" type="parTrans" cxnId="{AF4000DE-A020-4253-854D-370390F0B9A7}">
      <dgm:prSet/>
      <dgm:spPr/>
      <dgm:t>
        <a:bodyPr/>
        <a:lstStyle/>
        <a:p>
          <a:endParaRPr lang="en-US"/>
        </a:p>
      </dgm:t>
    </dgm:pt>
    <dgm:pt modelId="{BE536DEE-5E2C-480F-8748-95B8BC80F70C}" type="sibTrans" cxnId="{AF4000DE-A020-4253-854D-370390F0B9A7}">
      <dgm:prSet/>
      <dgm:spPr/>
      <dgm:t>
        <a:bodyPr/>
        <a:lstStyle/>
        <a:p>
          <a:endParaRPr lang="en-US"/>
        </a:p>
      </dgm:t>
    </dgm:pt>
    <dgm:pt modelId="{780D1773-91F4-4C3F-BBE0-477C68F8A153}">
      <dgm:prSet custT="1"/>
      <dgm:spPr>
        <a:xfrm>
          <a:off x="5674" y="1305401"/>
          <a:ext cx="1296487" cy="17405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600" b="1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2020</a:t>
          </a:r>
        </a:p>
        <a:p>
          <a:pPr>
            <a:buNone/>
          </a:pPr>
          <a:endParaRPr lang="en-US" sz="11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16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AMCAS schools</a:t>
          </a:r>
        </a:p>
      </dgm:t>
    </dgm:pt>
    <dgm:pt modelId="{06A7E2C5-C379-4F3B-B0C4-CC2529566614}" type="sibTrans" cxnId="{6EA75660-01D0-4045-9D8D-4A298C911496}">
      <dgm:prSet/>
      <dgm:spPr/>
      <dgm:t>
        <a:bodyPr/>
        <a:lstStyle/>
        <a:p>
          <a:endParaRPr lang="en-US"/>
        </a:p>
      </dgm:t>
    </dgm:pt>
    <dgm:pt modelId="{2595B17B-18BA-4B02-89BC-4D7D0CEA2BF2}" type="parTrans" cxnId="{6EA75660-01D0-4045-9D8D-4A298C911496}">
      <dgm:prSet/>
      <dgm:spPr/>
      <dgm:t>
        <a:bodyPr/>
        <a:lstStyle/>
        <a:p>
          <a:endParaRPr lang="en-US"/>
        </a:p>
      </dgm:t>
    </dgm:pt>
    <dgm:pt modelId="{F9B11447-4691-4515-8388-DDBDCFA378B0}" type="pres">
      <dgm:prSet presAssocID="{4AAB385B-0BC1-43A0-B2BB-A18AC370BBEC}" presName="CompostProcess" presStyleCnt="0">
        <dgm:presLayoutVars>
          <dgm:dir/>
          <dgm:resizeHandles val="exact"/>
        </dgm:presLayoutVars>
      </dgm:prSet>
      <dgm:spPr/>
    </dgm:pt>
    <dgm:pt modelId="{D475001E-8E6B-4B55-9B99-D9F2DF26CE56}" type="pres">
      <dgm:prSet presAssocID="{4AAB385B-0BC1-43A0-B2BB-A18AC370BBEC}" presName="arrow" presStyleLbl="bgShp" presStyleIdx="0" presStyleCnt="1" custScaleX="106018"/>
      <dgm:spPr>
        <a:xfrm>
          <a:off x="850391" y="0"/>
          <a:ext cx="9637776" cy="4351338"/>
        </a:xfrm>
        <a:prstGeom prst="rightArrow">
          <a:avLst/>
        </a:prstGeom>
        <a:gradFill flip="none" rotWithShape="1">
          <a:gsLst>
            <a:gs pos="0">
              <a:srgbClr val="FF99CC"/>
            </a:gs>
            <a:gs pos="50000">
              <a:srgbClr val="B41F60"/>
            </a:gs>
            <a:gs pos="100000">
              <a:srgbClr val="5F249F"/>
            </a:gs>
          </a:gsLst>
          <a:lin ang="0" scaled="1"/>
          <a:tileRect/>
        </a:gradFill>
        <a:ln>
          <a:noFill/>
        </a:ln>
        <a:effectLst/>
      </dgm:spPr>
    </dgm:pt>
    <dgm:pt modelId="{FAF7720F-C265-4587-9A4F-27E712109A43}" type="pres">
      <dgm:prSet presAssocID="{4AAB385B-0BC1-43A0-B2BB-A18AC370BBEC}" presName="linearProcess" presStyleCnt="0"/>
      <dgm:spPr/>
    </dgm:pt>
    <dgm:pt modelId="{40ECF96F-4740-4706-884D-4E737657C60E}" type="pres">
      <dgm:prSet presAssocID="{780D1773-91F4-4C3F-BBE0-477C68F8A153}" presName="textNode" presStyleLbl="node1" presStyleIdx="0" presStyleCnt="5">
        <dgm:presLayoutVars>
          <dgm:bulletEnabled val="1"/>
        </dgm:presLayoutVars>
      </dgm:prSet>
      <dgm:spPr/>
    </dgm:pt>
    <dgm:pt modelId="{75255A8A-35E5-496C-B0C5-34BB908731CF}" type="pres">
      <dgm:prSet presAssocID="{06A7E2C5-C379-4F3B-B0C4-CC2529566614}" presName="sibTrans" presStyleCnt="0"/>
      <dgm:spPr/>
    </dgm:pt>
    <dgm:pt modelId="{3A63BC86-19E6-465E-9E1A-FCE993987EAF}" type="pres">
      <dgm:prSet presAssocID="{4943AD66-1AC6-4F34-A5A3-6E660AF8F60A}" presName="textNode" presStyleLbl="node1" presStyleIdx="1" presStyleCnt="5">
        <dgm:presLayoutVars>
          <dgm:bulletEnabled val="1"/>
        </dgm:presLayoutVars>
      </dgm:prSet>
      <dgm:spPr/>
    </dgm:pt>
    <dgm:pt modelId="{A5EA0169-619A-4D44-B556-7BB77D52D10E}" type="pres">
      <dgm:prSet presAssocID="{F552B587-2B28-425D-B468-7C0FB109DED6}" presName="sibTrans" presStyleCnt="0"/>
      <dgm:spPr/>
    </dgm:pt>
    <dgm:pt modelId="{4FA1267C-9478-4D62-A35E-B2DA507FDCA4}" type="pres">
      <dgm:prSet presAssocID="{0802CA9D-1E87-4828-9977-124804AF7B06}" presName="textNode" presStyleLbl="node1" presStyleIdx="2" presStyleCnt="5">
        <dgm:presLayoutVars>
          <dgm:bulletEnabled val="1"/>
        </dgm:presLayoutVars>
      </dgm:prSet>
      <dgm:spPr/>
    </dgm:pt>
    <dgm:pt modelId="{63997578-9133-4009-A6E4-C134E69166D1}" type="pres">
      <dgm:prSet presAssocID="{BE536DEE-5E2C-480F-8748-95B8BC80F70C}" presName="sibTrans" presStyleCnt="0"/>
      <dgm:spPr/>
    </dgm:pt>
    <dgm:pt modelId="{304EB327-68A6-4C7A-ACB8-151F6B8889E1}" type="pres">
      <dgm:prSet presAssocID="{8D781787-1A58-450B-A3A6-2A4529A2D48E}" presName="textNode" presStyleLbl="node1" presStyleIdx="3" presStyleCnt="5">
        <dgm:presLayoutVars>
          <dgm:bulletEnabled val="1"/>
        </dgm:presLayoutVars>
      </dgm:prSet>
      <dgm:spPr/>
    </dgm:pt>
    <dgm:pt modelId="{886E5E36-48AF-41B2-9F6A-FD27D5603BD2}" type="pres">
      <dgm:prSet presAssocID="{1A78EAF4-F068-489E-A92C-57DA1214F14C}" presName="sibTrans" presStyleCnt="0"/>
      <dgm:spPr/>
    </dgm:pt>
    <dgm:pt modelId="{83B5C2D9-A4CE-4A0B-981A-420931F6BB03}" type="pres">
      <dgm:prSet presAssocID="{163E0310-FFC1-4A78-9C78-6EDCDD1FC47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F819112-BF24-4A66-A6D4-1B73A7FB24AD}" type="presOf" srcId="{0802CA9D-1E87-4828-9977-124804AF7B06}" destId="{4FA1267C-9478-4D62-A35E-B2DA507FDCA4}" srcOrd="0" destOrd="0" presId="urn:microsoft.com/office/officeart/2005/8/layout/hProcess9"/>
    <dgm:cxn modelId="{480C8922-3617-4A2C-9EB9-E9A9685F3D9F}" type="presOf" srcId="{780D1773-91F4-4C3F-BBE0-477C68F8A153}" destId="{40ECF96F-4740-4706-884D-4E737657C60E}" srcOrd="0" destOrd="0" presId="urn:microsoft.com/office/officeart/2005/8/layout/hProcess9"/>
    <dgm:cxn modelId="{DE3B9132-F742-4C03-B484-6BC106AC29A1}" srcId="{4AAB385B-0BC1-43A0-B2BB-A18AC370BBEC}" destId="{4943AD66-1AC6-4F34-A5A3-6E660AF8F60A}" srcOrd="1" destOrd="0" parTransId="{5405F2DC-447F-4D8F-8585-B3C4287B135F}" sibTransId="{F552B587-2B28-425D-B468-7C0FB109DED6}"/>
    <dgm:cxn modelId="{6EA75660-01D0-4045-9D8D-4A298C911496}" srcId="{4AAB385B-0BC1-43A0-B2BB-A18AC370BBEC}" destId="{780D1773-91F4-4C3F-BBE0-477C68F8A153}" srcOrd="0" destOrd="0" parTransId="{2595B17B-18BA-4B02-89BC-4D7D0CEA2BF2}" sibTransId="{06A7E2C5-C379-4F3B-B0C4-CC2529566614}"/>
    <dgm:cxn modelId="{E2001273-6002-47D2-90E5-C71E7DBBAD48}" type="presOf" srcId="{8D781787-1A58-450B-A3A6-2A4529A2D48E}" destId="{304EB327-68A6-4C7A-ACB8-151F6B8889E1}" srcOrd="0" destOrd="0" presId="urn:microsoft.com/office/officeart/2005/8/layout/hProcess9"/>
    <dgm:cxn modelId="{3E7F8878-BC55-4DD0-AEE6-DB4442EEC8F1}" srcId="{4AAB385B-0BC1-43A0-B2BB-A18AC370BBEC}" destId="{163E0310-FFC1-4A78-9C78-6EDCDD1FC479}" srcOrd="4" destOrd="0" parTransId="{C5203219-F430-4193-BDE8-853BADBF03AF}" sibTransId="{BDD121E1-3106-4E7E-8192-043AB6D338D3}"/>
    <dgm:cxn modelId="{13A2DA98-7260-4058-BF49-F3BF25FA2A28}" type="presOf" srcId="{163E0310-FFC1-4A78-9C78-6EDCDD1FC479}" destId="{83B5C2D9-A4CE-4A0B-981A-420931F6BB03}" srcOrd="0" destOrd="0" presId="urn:microsoft.com/office/officeart/2005/8/layout/hProcess9"/>
    <dgm:cxn modelId="{254B469C-EF2E-45FE-8172-F04480D60885}" srcId="{4AAB385B-0BC1-43A0-B2BB-A18AC370BBEC}" destId="{8D781787-1A58-450B-A3A6-2A4529A2D48E}" srcOrd="3" destOrd="0" parTransId="{8719AF9F-1E82-48AE-B656-0E26365F395D}" sibTransId="{1A78EAF4-F068-489E-A92C-57DA1214F14C}"/>
    <dgm:cxn modelId="{8DA44CBA-3165-45CE-8E46-A5A13784ABF8}" type="presOf" srcId="{4AAB385B-0BC1-43A0-B2BB-A18AC370BBEC}" destId="{F9B11447-4691-4515-8388-DDBDCFA378B0}" srcOrd="0" destOrd="0" presId="urn:microsoft.com/office/officeart/2005/8/layout/hProcess9"/>
    <dgm:cxn modelId="{AF4000DE-A020-4253-854D-370390F0B9A7}" srcId="{4AAB385B-0BC1-43A0-B2BB-A18AC370BBEC}" destId="{0802CA9D-1E87-4828-9977-124804AF7B06}" srcOrd="2" destOrd="0" parTransId="{E9BB1C97-950F-4410-A3FC-77BFC8AE8641}" sibTransId="{BE536DEE-5E2C-480F-8748-95B8BC80F70C}"/>
    <dgm:cxn modelId="{C1026BEF-7F48-4EFA-BD35-DE4772374373}" type="presOf" srcId="{4943AD66-1AC6-4F34-A5A3-6E660AF8F60A}" destId="{3A63BC86-19E6-465E-9E1A-FCE993987EAF}" srcOrd="0" destOrd="0" presId="urn:microsoft.com/office/officeart/2005/8/layout/hProcess9"/>
    <dgm:cxn modelId="{7E67B9CA-A96D-4B6A-B1CF-A22399722C48}" type="presParOf" srcId="{F9B11447-4691-4515-8388-DDBDCFA378B0}" destId="{D475001E-8E6B-4B55-9B99-D9F2DF26CE56}" srcOrd="0" destOrd="0" presId="urn:microsoft.com/office/officeart/2005/8/layout/hProcess9"/>
    <dgm:cxn modelId="{EAE3A782-4F29-4DCB-85E5-2B88AD37CA2E}" type="presParOf" srcId="{F9B11447-4691-4515-8388-DDBDCFA378B0}" destId="{FAF7720F-C265-4587-9A4F-27E712109A43}" srcOrd="1" destOrd="0" presId="urn:microsoft.com/office/officeart/2005/8/layout/hProcess9"/>
    <dgm:cxn modelId="{83C88866-B9C0-486E-A9EF-7C3773781B83}" type="presParOf" srcId="{FAF7720F-C265-4587-9A4F-27E712109A43}" destId="{40ECF96F-4740-4706-884D-4E737657C60E}" srcOrd="0" destOrd="0" presId="urn:microsoft.com/office/officeart/2005/8/layout/hProcess9"/>
    <dgm:cxn modelId="{B360BA26-868D-4BEA-AB56-D2394EE956D3}" type="presParOf" srcId="{FAF7720F-C265-4587-9A4F-27E712109A43}" destId="{75255A8A-35E5-496C-B0C5-34BB908731CF}" srcOrd="1" destOrd="0" presId="urn:microsoft.com/office/officeart/2005/8/layout/hProcess9"/>
    <dgm:cxn modelId="{96CE0375-5BA3-49FB-AF39-758F581B1879}" type="presParOf" srcId="{FAF7720F-C265-4587-9A4F-27E712109A43}" destId="{3A63BC86-19E6-465E-9E1A-FCE993987EAF}" srcOrd="2" destOrd="0" presId="urn:microsoft.com/office/officeart/2005/8/layout/hProcess9"/>
    <dgm:cxn modelId="{F3397E97-ABAD-4349-A23A-5E6F005B473D}" type="presParOf" srcId="{FAF7720F-C265-4587-9A4F-27E712109A43}" destId="{A5EA0169-619A-4D44-B556-7BB77D52D10E}" srcOrd="3" destOrd="0" presId="urn:microsoft.com/office/officeart/2005/8/layout/hProcess9"/>
    <dgm:cxn modelId="{FD619E40-8D78-482C-A855-3DF0C0D7D666}" type="presParOf" srcId="{FAF7720F-C265-4587-9A4F-27E712109A43}" destId="{4FA1267C-9478-4D62-A35E-B2DA507FDCA4}" srcOrd="4" destOrd="0" presId="urn:microsoft.com/office/officeart/2005/8/layout/hProcess9"/>
    <dgm:cxn modelId="{747C614F-F928-46CA-B410-11D4E7F72E50}" type="presParOf" srcId="{FAF7720F-C265-4587-9A4F-27E712109A43}" destId="{63997578-9133-4009-A6E4-C134E69166D1}" srcOrd="5" destOrd="0" presId="urn:microsoft.com/office/officeart/2005/8/layout/hProcess9"/>
    <dgm:cxn modelId="{89B5BFAD-AA44-4E49-8668-B59524F3485D}" type="presParOf" srcId="{FAF7720F-C265-4587-9A4F-27E712109A43}" destId="{304EB327-68A6-4C7A-ACB8-151F6B8889E1}" srcOrd="6" destOrd="0" presId="urn:microsoft.com/office/officeart/2005/8/layout/hProcess9"/>
    <dgm:cxn modelId="{5C33F13E-1FAD-486C-B52E-EECE499D8128}" type="presParOf" srcId="{FAF7720F-C265-4587-9A4F-27E712109A43}" destId="{886E5E36-48AF-41B2-9F6A-FD27D5603BD2}" srcOrd="7" destOrd="0" presId="urn:microsoft.com/office/officeart/2005/8/layout/hProcess9"/>
    <dgm:cxn modelId="{53A65CE2-C731-419B-B75C-9D53BD7A57B0}" type="presParOf" srcId="{FAF7720F-C265-4587-9A4F-27E712109A43}" destId="{83B5C2D9-A4CE-4A0B-981A-420931F6BB0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CADD9-31BF-4A66-9F54-0832A7E204D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25DF692-48D3-4F75-B506-7A0FAD179A6B}">
      <dgm:prSet phldrT="[Text]" custT="1"/>
      <dgm:spPr>
        <a:solidFill>
          <a:srgbClr val="002060">
            <a:alpha val="90000"/>
          </a:srgbClr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>
          <a:softEdge rad="0"/>
        </a:effectLst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Review Testing Conditions</a:t>
          </a:r>
        </a:p>
        <a:p>
          <a:endParaRPr lang="en-US" sz="1800" dirty="0">
            <a:solidFill>
              <a:schemeClr val="bg1"/>
            </a:solidFill>
          </a:endParaRPr>
        </a:p>
      </dgm:t>
    </dgm:pt>
    <dgm:pt modelId="{A7E94978-4BBE-4A5F-8CF2-AB44B4D5D0E5}" type="parTrans" cxnId="{B8EE50B7-A124-47FB-A01E-5ED43374F5E0}">
      <dgm:prSet/>
      <dgm:spPr/>
      <dgm:t>
        <a:bodyPr/>
        <a:lstStyle/>
        <a:p>
          <a:endParaRPr lang="en-US"/>
        </a:p>
      </dgm:t>
    </dgm:pt>
    <dgm:pt modelId="{8380DC37-B5A9-4061-A602-E5120D9FBE8A}" type="sibTrans" cxnId="{B8EE50B7-A124-47FB-A01E-5ED43374F5E0}">
      <dgm:prSet/>
      <dgm:spPr/>
      <dgm:t>
        <a:bodyPr/>
        <a:lstStyle/>
        <a:p>
          <a:endParaRPr lang="en-US"/>
        </a:p>
      </dgm:t>
    </dgm:pt>
    <dgm:pt modelId="{1CCC33FD-8EF1-4F0B-B7CE-DF5DFE3323F2}">
      <dgm:prSet phldrT="[Text]" custT="1"/>
      <dgm:spPr>
        <a:solidFill>
          <a:srgbClr val="2B8EC7">
            <a:alpha val="90000"/>
          </a:srgbClr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Consult “Resources Not Requiring Prior Approval</a:t>
          </a:r>
        </a:p>
      </dgm:t>
    </dgm:pt>
    <dgm:pt modelId="{5EB4BAD8-D30D-4717-864D-FC97778EE134}" type="parTrans" cxnId="{A61AA40F-A30D-421F-8E07-5CCBDE76CB8A}">
      <dgm:prSet/>
      <dgm:spPr/>
      <dgm:t>
        <a:bodyPr/>
        <a:lstStyle/>
        <a:p>
          <a:endParaRPr lang="en-US"/>
        </a:p>
      </dgm:t>
    </dgm:pt>
    <dgm:pt modelId="{9EC7BF40-8E8D-4342-B124-C9651A6D9C34}" type="sibTrans" cxnId="{A61AA40F-A30D-421F-8E07-5CCBDE76CB8A}">
      <dgm:prSet/>
      <dgm:spPr/>
      <dgm:t>
        <a:bodyPr/>
        <a:lstStyle/>
        <a:p>
          <a:endParaRPr lang="en-US"/>
        </a:p>
      </dgm:t>
    </dgm:pt>
    <dgm:pt modelId="{81DB8225-5530-46FF-BFDB-171ECD24E32C}">
      <dgm:prSet phldrT="[Text]" custT="1"/>
      <dgm:spPr>
        <a:solidFill>
          <a:srgbClr val="4DBBC6">
            <a:alpha val="90000"/>
          </a:srgbClr>
        </a:solidFill>
      </dgm:spPr>
      <dgm:t>
        <a:bodyPr/>
        <a:lstStyle/>
        <a:p>
          <a:r>
            <a:rPr lang="en-US" sz="1800" dirty="0"/>
            <a:t>Consider Application Cycles and Important Dates</a:t>
          </a:r>
        </a:p>
      </dgm:t>
    </dgm:pt>
    <dgm:pt modelId="{563A3AEE-F2DB-4A4A-9C0A-8AD82289BF3A}" type="parTrans" cxnId="{C928301D-0727-4F21-A424-B0AEB9FE11CA}">
      <dgm:prSet/>
      <dgm:spPr/>
      <dgm:t>
        <a:bodyPr/>
        <a:lstStyle/>
        <a:p>
          <a:endParaRPr lang="en-US"/>
        </a:p>
      </dgm:t>
    </dgm:pt>
    <dgm:pt modelId="{43D2AFE6-F9A0-458E-AF90-46B14B51C8C0}" type="sibTrans" cxnId="{C928301D-0727-4F21-A424-B0AEB9FE11CA}">
      <dgm:prSet/>
      <dgm:spPr/>
      <dgm:t>
        <a:bodyPr/>
        <a:lstStyle/>
        <a:p>
          <a:endParaRPr lang="en-US"/>
        </a:p>
      </dgm:t>
    </dgm:pt>
    <dgm:pt modelId="{FBC1F9A2-AA5D-4011-89BA-672ABF98B71D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Review Documentation Requirements</a:t>
          </a:r>
        </a:p>
      </dgm:t>
    </dgm:pt>
    <dgm:pt modelId="{FDF394A9-3515-4202-AFE9-F283FFD3EA54}" type="parTrans" cxnId="{4F9A1361-4C12-4383-A7BC-21417B0DBE19}">
      <dgm:prSet/>
      <dgm:spPr/>
      <dgm:t>
        <a:bodyPr/>
        <a:lstStyle/>
        <a:p>
          <a:endParaRPr lang="en-US"/>
        </a:p>
      </dgm:t>
    </dgm:pt>
    <dgm:pt modelId="{CAC6044C-FFF7-4AD8-B558-E5F75A7EA171}" type="sibTrans" cxnId="{4F9A1361-4C12-4383-A7BC-21417B0DBE19}">
      <dgm:prSet/>
      <dgm:spPr/>
      <dgm:t>
        <a:bodyPr/>
        <a:lstStyle/>
        <a:p>
          <a:endParaRPr lang="en-US"/>
        </a:p>
      </dgm:t>
    </dgm:pt>
    <dgm:pt modelId="{64EADBB4-5A8C-4E34-B320-6DAAEFC212E0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Submit Application and Supporting Documentation</a:t>
          </a:r>
        </a:p>
      </dgm:t>
    </dgm:pt>
    <dgm:pt modelId="{5520B975-9EFC-413E-AE65-46CA0A94A53B}" type="parTrans" cxnId="{0612B272-D294-4D2C-B14F-A2A00E3AB39A}">
      <dgm:prSet/>
      <dgm:spPr/>
      <dgm:t>
        <a:bodyPr/>
        <a:lstStyle/>
        <a:p>
          <a:endParaRPr lang="en-US"/>
        </a:p>
      </dgm:t>
    </dgm:pt>
    <dgm:pt modelId="{FBE56915-1E4E-4A61-95C1-972E45FA6ED8}" type="sibTrans" cxnId="{0612B272-D294-4D2C-B14F-A2A00E3AB39A}">
      <dgm:prSet/>
      <dgm:spPr/>
      <dgm:t>
        <a:bodyPr/>
        <a:lstStyle/>
        <a:p>
          <a:endParaRPr lang="en-US"/>
        </a:p>
      </dgm:t>
    </dgm:pt>
    <dgm:pt modelId="{0028ECA2-9EE8-4FC3-A208-B9326591A57D}" type="pres">
      <dgm:prSet presAssocID="{9ABCADD9-31BF-4A66-9F54-0832A7E204DD}" presName="Name0" presStyleCnt="0">
        <dgm:presLayoutVars>
          <dgm:dir/>
          <dgm:resizeHandles val="exact"/>
        </dgm:presLayoutVars>
      </dgm:prSet>
      <dgm:spPr/>
    </dgm:pt>
    <dgm:pt modelId="{F168257E-B6CB-4125-AB77-A89E73E4D602}" type="pres">
      <dgm:prSet presAssocID="{D25DF692-48D3-4F75-B506-7A0FAD179A6B}" presName="composite" presStyleCnt="0"/>
      <dgm:spPr/>
    </dgm:pt>
    <dgm:pt modelId="{52E18F99-F9BC-4CAD-A647-B4272A239C02}" type="pres">
      <dgm:prSet presAssocID="{D25DF692-48D3-4F75-B506-7A0FAD179A6B}" presName="bgChev" presStyleLbl="node1" presStyleIdx="0" presStyleCnt="5"/>
      <dgm:spPr/>
    </dgm:pt>
    <dgm:pt modelId="{C0B8E38A-840B-4CC3-A90C-45760453E077}" type="pres">
      <dgm:prSet presAssocID="{D25DF692-48D3-4F75-B506-7A0FAD179A6B}" presName="txNode" presStyleLbl="fgAcc1" presStyleIdx="0" presStyleCnt="5" custScaleX="114982" custScaleY="225997" custLinFactNeighborX="-2124" custLinFactNeighborY="85959">
        <dgm:presLayoutVars>
          <dgm:bulletEnabled val="1"/>
        </dgm:presLayoutVars>
      </dgm:prSet>
      <dgm:spPr/>
    </dgm:pt>
    <dgm:pt modelId="{BEFFE427-A515-4C23-9235-5617DF24930B}" type="pres">
      <dgm:prSet presAssocID="{8380DC37-B5A9-4061-A602-E5120D9FBE8A}" presName="compositeSpace" presStyleCnt="0"/>
      <dgm:spPr/>
    </dgm:pt>
    <dgm:pt modelId="{ED73C52B-FEB1-4A0C-AEAE-9AF86DD0A517}" type="pres">
      <dgm:prSet presAssocID="{1CCC33FD-8EF1-4F0B-B7CE-DF5DFE3323F2}" presName="composite" presStyleCnt="0"/>
      <dgm:spPr/>
    </dgm:pt>
    <dgm:pt modelId="{92150168-36A0-4DD3-87C4-D9483869E516}" type="pres">
      <dgm:prSet presAssocID="{1CCC33FD-8EF1-4F0B-B7CE-DF5DFE3323F2}" presName="bgChev" presStyleLbl="node1" presStyleIdx="1" presStyleCnt="5"/>
      <dgm:spPr/>
    </dgm:pt>
    <dgm:pt modelId="{4CCD6AC0-0E98-4F0D-8D25-65BD2FBA038D}" type="pres">
      <dgm:prSet presAssocID="{1CCC33FD-8EF1-4F0B-B7CE-DF5DFE3323F2}" presName="txNode" presStyleLbl="fgAcc1" presStyleIdx="1" presStyleCnt="5" custScaleX="113552" custScaleY="221349" custLinFactNeighborX="-3186" custLinFactNeighborY="83636">
        <dgm:presLayoutVars>
          <dgm:bulletEnabled val="1"/>
        </dgm:presLayoutVars>
      </dgm:prSet>
      <dgm:spPr/>
    </dgm:pt>
    <dgm:pt modelId="{8B254366-C603-4AA7-BA21-28AE461A82A1}" type="pres">
      <dgm:prSet presAssocID="{9EC7BF40-8E8D-4342-B124-C9651A6D9C34}" presName="compositeSpace" presStyleCnt="0"/>
      <dgm:spPr/>
    </dgm:pt>
    <dgm:pt modelId="{9FEEBA84-7828-480C-9B88-C790A9003605}" type="pres">
      <dgm:prSet presAssocID="{81DB8225-5530-46FF-BFDB-171ECD24E32C}" presName="composite" presStyleCnt="0"/>
      <dgm:spPr/>
    </dgm:pt>
    <dgm:pt modelId="{72EC735F-CDCE-45E4-BFAD-AFD8F90708F2}" type="pres">
      <dgm:prSet presAssocID="{81DB8225-5530-46FF-BFDB-171ECD24E32C}" presName="bgChev" presStyleLbl="node1" presStyleIdx="2" presStyleCnt="5"/>
      <dgm:spPr/>
    </dgm:pt>
    <dgm:pt modelId="{4229DA96-DD36-44ED-AAF1-F6CDE7D3E10D}" type="pres">
      <dgm:prSet presAssocID="{81DB8225-5530-46FF-BFDB-171ECD24E32C}" presName="txNode" presStyleLbl="fgAcc1" presStyleIdx="2" presStyleCnt="5" custScaleX="112832" custScaleY="221349" custLinFactNeighborX="-1062" custLinFactNeighborY="81312">
        <dgm:presLayoutVars>
          <dgm:bulletEnabled val="1"/>
        </dgm:presLayoutVars>
      </dgm:prSet>
      <dgm:spPr/>
    </dgm:pt>
    <dgm:pt modelId="{D0AF5A0E-B81B-48A4-877D-2DDE4F9982AF}" type="pres">
      <dgm:prSet presAssocID="{43D2AFE6-F9A0-458E-AF90-46B14B51C8C0}" presName="compositeSpace" presStyleCnt="0"/>
      <dgm:spPr/>
    </dgm:pt>
    <dgm:pt modelId="{43E24F90-F29A-4E9F-9383-AFDA0F11B40E}" type="pres">
      <dgm:prSet presAssocID="{FBC1F9A2-AA5D-4011-89BA-672ABF98B71D}" presName="composite" presStyleCnt="0"/>
      <dgm:spPr/>
    </dgm:pt>
    <dgm:pt modelId="{E709FD74-7819-47A9-8206-6D6FAA886932}" type="pres">
      <dgm:prSet presAssocID="{FBC1F9A2-AA5D-4011-89BA-672ABF98B71D}" presName="bgChev" presStyleLbl="node1" presStyleIdx="3" presStyleCnt="5"/>
      <dgm:spPr/>
    </dgm:pt>
    <dgm:pt modelId="{BE505245-2ED5-4E8F-AC7E-1E3F27FDC5B3}" type="pres">
      <dgm:prSet presAssocID="{FBC1F9A2-AA5D-4011-89BA-672ABF98B71D}" presName="txNode" presStyleLbl="fgAcc1" presStyleIdx="3" presStyleCnt="5" custScaleX="122950" custScaleY="219597" custLinFactNeighborX="-1089" custLinFactNeighborY="79308">
        <dgm:presLayoutVars>
          <dgm:bulletEnabled val="1"/>
        </dgm:presLayoutVars>
      </dgm:prSet>
      <dgm:spPr/>
    </dgm:pt>
    <dgm:pt modelId="{DD4FB1A4-4339-48FF-A37F-9DB2432DB473}" type="pres">
      <dgm:prSet presAssocID="{CAC6044C-FFF7-4AD8-B558-E5F75A7EA171}" presName="compositeSpace" presStyleCnt="0"/>
      <dgm:spPr/>
    </dgm:pt>
    <dgm:pt modelId="{06FDBE09-4CAF-4430-AB0C-FEE07EE04278}" type="pres">
      <dgm:prSet presAssocID="{64EADBB4-5A8C-4E34-B320-6DAAEFC212E0}" presName="composite" presStyleCnt="0"/>
      <dgm:spPr/>
    </dgm:pt>
    <dgm:pt modelId="{BD0D5C1E-C488-4E74-BB39-6437D7CF0C64}" type="pres">
      <dgm:prSet presAssocID="{64EADBB4-5A8C-4E34-B320-6DAAEFC212E0}" presName="bgChev" presStyleLbl="node1" presStyleIdx="4" presStyleCnt="5"/>
      <dgm:spPr/>
    </dgm:pt>
    <dgm:pt modelId="{D054364B-690C-4574-ACAF-3ED6577C9413}" type="pres">
      <dgm:prSet presAssocID="{64EADBB4-5A8C-4E34-B320-6DAAEFC212E0}" presName="txNode" presStyleLbl="fgAcc1" presStyleIdx="4" presStyleCnt="5" custScaleX="124459" custScaleY="234056" custLinFactNeighborX="310" custLinFactNeighborY="85343">
        <dgm:presLayoutVars>
          <dgm:bulletEnabled val="1"/>
        </dgm:presLayoutVars>
      </dgm:prSet>
      <dgm:spPr/>
    </dgm:pt>
  </dgm:ptLst>
  <dgm:cxnLst>
    <dgm:cxn modelId="{4D90BA08-FF4F-4056-9282-4430EDEDB5E0}" type="presOf" srcId="{81DB8225-5530-46FF-BFDB-171ECD24E32C}" destId="{4229DA96-DD36-44ED-AAF1-F6CDE7D3E10D}" srcOrd="0" destOrd="0" presId="urn:microsoft.com/office/officeart/2005/8/layout/chevronAccent+Icon"/>
    <dgm:cxn modelId="{CB151E09-1F36-4E1D-A9D8-2FBE37B4752D}" type="presOf" srcId="{9ABCADD9-31BF-4A66-9F54-0832A7E204DD}" destId="{0028ECA2-9EE8-4FC3-A208-B9326591A57D}" srcOrd="0" destOrd="0" presId="urn:microsoft.com/office/officeart/2005/8/layout/chevronAccent+Icon"/>
    <dgm:cxn modelId="{A61AA40F-A30D-421F-8E07-5CCBDE76CB8A}" srcId="{9ABCADD9-31BF-4A66-9F54-0832A7E204DD}" destId="{1CCC33FD-8EF1-4F0B-B7CE-DF5DFE3323F2}" srcOrd="1" destOrd="0" parTransId="{5EB4BAD8-D30D-4717-864D-FC97778EE134}" sibTransId="{9EC7BF40-8E8D-4342-B124-C9651A6D9C34}"/>
    <dgm:cxn modelId="{C928301D-0727-4F21-A424-B0AEB9FE11CA}" srcId="{9ABCADD9-31BF-4A66-9F54-0832A7E204DD}" destId="{81DB8225-5530-46FF-BFDB-171ECD24E32C}" srcOrd="2" destOrd="0" parTransId="{563A3AEE-F2DB-4A4A-9C0A-8AD82289BF3A}" sibTransId="{43D2AFE6-F9A0-458E-AF90-46B14B51C8C0}"/>
    <dgm:cxn modelId="{E9A3AF1E-C5ED-4BDD-86A7-62ECBEE21FEE}" type="presOf" srcId="{64EADBB4-5A8C-4E34-B320-6DAAEFC212E0}" destId="{D054364B-690C-4574-ACAF-3ED6577C9413}" srcOrd="0" destOrd="0" presId="urn:microsoft.com/office/officeart/2005/8/layout/chevronAccent+Icon"/>
    <dgm:cxn modelId="{4F9A1361-4C12-4383-A7BC-21417B0DBE19}" srcId="{9ABCADD9-31BF-4A66-9F54-0832A7E204DD}" destId="{FBC1F9A2-AA5D-4011-89BA-672ABF98B71D}" srcOrd="3" destOrd="0" parTransId="{FDF394A9-3515-4202-AFE9-F283FFD3EA54}" sibTransId="{CAC6044C-FFF7-4AD8-B558-E5F75A7EA171}"/>
    <dgm:cxn modelId="{0612B272-D294-4D2C-B14F-A2A00E3AB39A}" srcId="{9ABCADD9-31BF-4A66-9F54-0832A7E204DD}" destId="{64EADBB4-5A8C-4E34-B320-6DAAEFC212E0}" srcOrd="4" destOrd="0" parTransId="{5520B975-9EFC-413E-AE65-46CA0A94A53B}" sibTransId="{FBE56915-1E4E-4A61-95C1-972E45FA6ED8}"/>
    <dgm:cxn modelId="{8EE5AC73-405F-4502-ACD5-08BE75522964}" type="presOf" srcId="{D25DF692-48D3-4F75-B506-7A0FAD179A6B}" destId="{C0B8E38A-840B-4CC3-A90C-45760453E077}" srcOrd="0" destOrd="0" presId="urn:microsoft.com/office/officeart/2005/8/layout/chevronAccent+Icon"/>
    <dgm:cxn modelId="{5ED5EA9F-D2EE-4C6A-AA54-8C5D4233B4AD}" type="presOf" srcId="{FBC1F9A2-AA5D-4011-89BA-672ABF98B71D}" destId="{BE505245-2ED5-4E8F-AC7E-1E3F27FDC5B3}" srcOrd="0" destOrd="0" presId="urn:microsoft.com/office/officeart/2005/8/layout/chevronAccent+Icon"/>
    <dgm:cxn modelId="{B8EE50B7-A124-47FB-A01E-5ED43374F5E0}" srcId="{9ABCADD9-31BF-4A66-9F54-0832A7E204DD}" destId="{D25DF692-48D3-4F75-B506-7A0FAD179A6B}" srcOrd="0" destOrd="0" parTransId="{A7E94978-4BBE-4A5F-8CF2-AB44B4D5D0E5}" sibTransId="{8380DC37-B5A9-4061-A602-E5120D9FBE8A}"/>
    <dgm:cxn modelId="{1ED063C9-393B-4A4D-94BE-6944E4BBAA56}" type="presOf" srcId="{1CCC33FD-8EF1-4F0B-B7CE-DF5DFE3323F2}" destId="{4CCD6AC0-0E98-4F0D-8D25-65BD2FBA038D}" srcOrd="0" destOrd="0" presId="urn:microsoft.com/office/officeart/2005/8/layout/chevronAccent+Icon"/>
    <dgm:cxn modelId="{5B0E2DDA-F88E-4727-9D22-D02DC1EDE6CF}" type="presParOf" srcId="{0028ECA2-9EE8-4FC3-A208-B9326591A57D}" destId="{F168257E-B6CB-4125-AB77-A89E73E4D602}" srcOrd="0" destOrd="0" presId="urn:microsoft.com/office/officeart/2005/8/layout/chevronAccent+Icon"/>
    <dgm:cxn modelId="{D7632858-0729-4308-BDC7-2246212A5728}" type="presParOf" srcId="{F168257E-B6CB-4125-AB77-A89E73E4D602}" destId="{52E18F99-F9BC-4CAD-A647-B4272A239C02}" srcOrd="0" destOrd="0" presId="urn:microsoft.com/office/officeart/2005/8/layout/chevronAccent+Icon"/>
    <dgm:cxn modelId="{561D2178-B482-4F77-84A5-D68201FD86B5}" type="presParOf" srcId="{F168257E-B6CB-4125-AB77-A89E73E4D602}" destId="{C0B8E38A-840B-4CC3-A90C-45760453E077}" srcOrd="1" destOrd="0" presId="urn:microsoft.com/office/officeart/2005/8/layout/chevronAccent+Icon"/>
    <dgm:cxn modelId="{50557EC0-2FAC-4C9E-B59E-50B8AF8D25EE}" type="presParOf" srcId="{0028ECA2-9EE8-4FC3-A208-B9326591A57D}" destId="{BEFFE427-A515-4C23-9235-5617DF24930B}" srcOrd="1" destOrd="0" presId="urn:microsoft.com/office/officeart/2005/8/layout/chevronAccent+Icon"/>
    <dgm:cxn modelId="{3FFC7A47-88C2-4602-B6EE-D415981E5FAC}" type="presParOf" srcId="{0028ECA2-9EE8-4FC3-A208-B9326591A57D}" destId="{ED73C52B-FEB1-4A0C-AEAE-9AF86DD0A517}" srcOrd="2" destOrd="0" presId="urn:microsoft.com/office/officeart/2005/8/layout/chevronAccent+Icon"/>
    <dgm:cxn modelId="{BD569872-B0BC-4BDD-B151-6A44044526DF}" type="presParOf" srcId="{ED73C52B-FEB1-4A0C-AEAE-9AF86DD0A517}" destId="{92150168-36A0-4DD3-87C4-D9483869E516}" srcOrd="0" destOrd="0" presId="urn:microsoft.com/office/officeart/2005/8/layout/chevronAccent+Icon"/>
    <dgm:cxn modelId="{0BBC9CC4-D405-467A-8073-97B7DFB501A8}" type="presParOf" srcId="{ED73C52B-FEB1-4A0C-AEAE-9AF86DD0A517}" destId="{4CCD6AC0-0E98-4F0D-8D25-65BD2FBA038D}" srcOrd="1" destOrd="0" presId="urn:microsoft.com/office/officeart/2005/8/layout/chevronAccent+Icon"/>
    <dgm:cxn modelId="{2187458C-196A-4B8B-B8DF-450313284890}" type="presParOf" srcId="{0028ECA2-9EE8-4FC3-A208-B9326591A57D}" destId="{8B254366-C603-4AA7-BA21-28AE461A82A1}" srcOrd="3" destOrd="0" presId="urn:microsoft.com/office/officeart/2005/8/layout/chevronAccent+Icon"/>
    <dgm:cxn modelId="{BB504F1B-BB62-4D6E-BCD1-844E1A8DE803}" type="presParOf" srcId="{0028ECA2-9EE8-4FC3-A208-B9326591A57D}" destId="{9FEEBA84-7828-480C-9B88-C790A9003605}" srcOrd="4" destOrd="0" presId="urn:microsoft.com/office/officeart/2005/8/layout/chevronAccent+Icon"/>
    <dgm:cxn modelId="{8E406E45-0130-43AB-86BE-925537CDBE66}" type="presParOf" srcId="{9FEEBA84-7828-480C-9B88-C790A9003605}" destId="{72EC735F-CDCE-45E4-BFAD-AFD8F90708F2}" srcOrd="0" destOrd="0" presId="urn:microsoft.com/office/officeart/2005/8/layout/chevronAccent+Icon"/>
    <dgm:cxn modelId="{8A8B336A-6A24-4F4A-919F-A5BB48EC21A6}" type="presParOf" srcId="{9FEEBA84-7828-480C-9B88-C790A9003605}" destId="{4229DA96-DD36-44ED-AAF1-F6CDE7D3E10D}" srcOrd="1" destOrd="0" presId="urn:microsoft.com/office/officeart/2005/8/layout/chevronAccent+Icon"/>
    <dgm:cxn modelId="{A0D5B664-62BE-4A2A-96DB-776B8A39337D}" type="presParOf" srcId="{0028ECA2-9EE8-4FC3-A208-B9326591A57D}" destId="{D0AF5A0E-B81B-48A4-877D-2DDE4F9982AF}" srcOrd="5" destOrd="0" presId="urn:microsoft.com/office/officeart/2005/8/layout/chevronAccent+Icon"/>
    <dgm:cxn modelId="{A1169D10-BE8C-4C79-B2E0-F34FF0D36D1E}" type="presParOf" srcId="{0028ECA2-9EE8-4FC3-A208-B9326591A57D}" destId="{43E24F90-F29A-4E9F-9383-AFDA0F11B40E}" srcOrd="6" destOrd="0" presId="urn:microsoft.com/office/officeart/2005/8/layout/chevronAccent+Icon"/>
    <dgm:cxn modelId="{5689F956-FE37-45BF-8512-CEC74792A969}" type="presParOf" srcId="{43E24F90-F29A-4E9F-9383-AFDA0F11B40E}" destId="{E709FD74-7819-47A9-8206-6D6FAA886932}" srcOrd="0" destOrd="0" presId="urn:microsoft.com/office/officeart/2005/8/layout/chevronAccent+Icon"/>
    <dgm:cxn modelId="{C917C5E0-57FE-47DC-AA8C-75D56D1A9028}" type="presParOf" srcId="{43E24F90-F29A-4E9F-9383-AFDA0F11B40E}" destId="{BE505245-2ED5-4E8F-AC7E-1E3F27FDC5B3}" srcOrd="1" destOrd="0" presId="urn:microsoft.com/office/officeart/2005/8/layout/chevronAccent+Icon"/>
    <dgm:cxn modelId="{075221E8-9CDF-4069-A061-8BF115EB3918}" type="presParOf" srcId="{0028ECA2-9EE8-4FC3-A208-B9326591A57D}" destId="{DD4FB1A4-4339-48FF-A37F-9DB2432DB473}" srcOrd="7" destOrd="0" presId="urn:microsoft.com/office/officeart/2005/8/layout/chevronAccent+Icon"/>
    <dgm:cxn modelId="{FEBDBD95-F3B0-4079-84B3-E8899525DF23}" type="presParOf" srcId="{0028ECA2-9EE8-4FC3-A208-B9326591A57D}" destId="{06FDBE09-4CAF-4430-AB0C-FEE07EE04278}" srcOrd="8" destOrd="0" presId="urn:microsoft.com/office/officeart/2005/8/layout/chevronAccent+Icon"/>
    <dgm:cxn modelId="{1BF2BBD9-FE98-4790-85DF-46D3B27818AE}" type="presParOf" srcId="{06FDBE09-4CAF-4430-AB0C-FEE07EE04278}" destId="{BD0D5C1E-C488-4E74-BB39-6437D7CF0C64}" srcOrd="0" destOrd="0" presId="urn:microsoft.com/office/officeart/2005/8/layout/chevronAccent+Icon"/>
    <dgm:cxn modelId="{A4FD00EA-A319-45CE-B0C0-CEC375FBE888}" type="presParOf" srcId="{06FDBE09-4CAF-4430-AB0C-FEE07EE04278}" destId="{D054364B-690C-4574-ACAF-3ED6577C941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2F1F7-B31E-456D-A897-6528EA61FD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49857-7FF7-4F4C-8B3B-CBFDCC465E98}">
      <dgm:prSet phldrT="[Text]"/>
      <dgm:spPr/>
      <dgm:t>
        <a:bodyPr/>
        <a:lstStyle/>
        <a:p>
          <a:r>
            <a:rPr lang="en-US" dirty="0"/>
            <a:t>Apply Early!</a:t>
          </a:r>
        </a:p>
      </dgm:t>
    </dgm:pt>
    <dgm:pt modelId="{2E1CE046-F8B3-4E48-8707-AD46DDC1FEE4}" type="parTrans" cxnId="{C3355612-FE75-4578-A6B1-5F1BCF63FB2E}">
      <dgm:prSet/>
      <dgm:spPr/>
      <dgm:t>
        <a:bodyPr/>
        <a:lstStyle/>
        <a:p>
          <a:endParaRPr lang="en-US"/>
        </a:p>
      </dgm:t>
    </dgm:pt>
    <dgm:pt modelId="{BB116E8C-2713-47CD-859A-A4A359CB3930}" type="sibTrans" cxnId="{C3355612-FE75-4578-A6B1-5F1BCF63FB2E}">
      <dgm:prSet/>
      <dgm:spPr/>
      <dgm:t>
        <a:bodyPr/>
        <a:lstStyle/>
        <a:p>
          <a:endParaRPr lang="en-US"/>
        </a:p>
      </dgm:t>
    </dgm:pt>
    <dgm:pt modelId="{A09BA8F2-2B49-4423-AC5B-E7910A1E072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Review timeframes are 30 – 60 days</a:t>
          </a:r>
        </a:p>
      </dgm:t>
    </dgm:pt>
    <dgm:pt modelId="{BED48B58-64CF-4CED-910C-210F937B7045}" type="parTrans" cxnId="{32AEF6FB-3AD9-4AE3-9592-9DE6CA2C1643}">
      <dgm:prSet/>
      <dgm:spPr/>
      <dgm:t>
        <a:bodyPr/>
        <a:lstStyle/>
        <a:p>
          <a:endParaRPr lang="en-US"/>
        </a:p>
      </dgm:t>
    </dgm:pt>
    <dgm:pt modelId="{DA7A4B8A-ACCA-4CFE-B731-4C8071D48DCF}" type="sibTrans" cxnId="{32AEF6FB-3AD9-4AE3-9592-9DE6CA2C1643}">
      <dgm:prSet/>
      <dgm:spPr/>
      <dgm:t>
        <a:bodyPr/>
        <a:lstStyle/>
        <a:p>
          <a:endParaRPr lang="en-US"/>
        </a:p>
      </dgm:t>
    </dgm:pt>
    <dgm:pt modelId="{2E2F88D0-299F-470A-9C5D-CB7C8C6BD7FC}">
      <dgm:prSet phldrT="[Text]"/>
      <dgm:spPr/>
      <dgm:t>
        <a:bodyPr/>
        <a:lstStyle/>
        <a:p>
          <a:r>
            <a:rPr lang="en-US" b="0" i="0" dirty="0"/>
            <a:t>Review the Documentation Guidelines carefully</a:t>
          </a:r>
          <a:endParaRPr lang="en-US" dirty="0"/>
        </a:p>
      </dgm:t>
    </dgm:pt>
    <dgm:pt modelId="{591221AE-295A-44AA-8B61-08C861383E8C}" type="parTrans" cxnId="{C48D7BC7-CD9D-4180-9055-08DA7B98ED8E}">
      <dgm:prSet/>
      <dgm:spPr/>
      <dgm:t>
        <a:bodyPr/>
        <a:lstStyle/>
        <a:p>
          <a:endParaRPr lang="en-US"/>
        </a:p>
      </dgm:t>
    </dgm:pt>
    <dgm:pt modelId="{D0B53AFC-CCEB-4434-8FA2-1DD6106DF16E}" type="sibTrans" cxnId="{C48D7BC7-CD9D-4180-9055-08DA7B98ED8E}">
      <dgm:prSet/>
      <dgm:spPr/>
      <dgm:t>
        <a:bodyPr/>
        <a:lstStyle/>
        <a:p>
          <a:endParaRPr lang="en-US"/>
        </a:p>
      </dgm:t>
    </dgm:pt>
    <dgm:pt modelId="{E1860F1A-0AA7-46BA-97DA-36B0798FEDF5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If you have multiple conditions, review the guidelines for each.</a:t>
          </a:r>
        </a:p>
      </dgm:t>
    </dgm:pt>
    <dgm:pt modelId="{3FA75EC2-E3F2-4FFE-A160-9A8DC27BAC9E}" type="parTrans" cxnId="{1E824B54-3D2F-40EC-A6C4-A239C9BD700D}">
      <dgm:prSet/>
      <dgm:spPr/>
      <dgm:t>
        <a:bodyPr/>
        <a:lstStyle/>
        <a:p>
          <a:endParaRPr lang="en-US"/>
        </a:p>
      </dgm:t>
    </dgm:pt>
    <dgm:pt modelId="{DB6E9D08-93E5-440C-9A4F-6B870F8D174B}" type="sibTrans" cxnId="{1E824B54-3D2F-40EC-A6C4-A239C9BD700D}">
      <dgm:prSet/>
      <dgm:spPr/>
      <dgm:t>
        <a:bodyPr/>
        <a:lstStyle/>
        <a:p>
          <a:endParaRPr lang="en-US"/>
        </a:p>
      </dgm:t>
    </dgm:pt>
    <dgm:pt modelId="{E2D9827E-DBEC-4BDA-A47A-AFE9B12C84F3}">
      <dgm:prSet phldrT="[Text]"/>
      <dgm:spPr/>
      <dgm:t>
        <a:bodyPr/>
        <a:lstStyle/>
        <a:p>
          <a:r>
            <a:rPr lang="en-US" dirty="0"/>
            <a:t>Ensure your documentation is current</a:t>
          </a:r>
        </a:p>
      </dgm:t>
    </dgm:pt>
    <dgm:pt modelId="{B47F5339-3D81-4810-A342-23C94FD56F82}" type="parTrans" cxnId="{D21EED6F-AE20-4B00-8944-4A1CC5F0FBED}">
      <dgm:prSet/>
      <dgm:spPr/>
      <dgm:t>
        <a:bodyPr/>
        <a:lstStyle/>
        <a:p>
          <a:endParaRPr lang="en-US"/>
        </a:p>
      </dgm:t>
    </dgm:pt>
    <dgm:pt modelId="{80CF7D2B-C420-4F9C-879C-4A63C3393148}" type="sibTrans" cxnId="{D21EED6F-AE20-4B00-8944-4A1CC5F0FBED}">
      <dgm:prSet/>
      <dgm:spPr/>
      <dgm:t>
        <a:bodyPr/>
        <a:lstStyle/>
        <a:p>
          <a:endParaRPr lang="en-US"/>
        </a:p>
      </dgm:t>
    </dgm:pt>
    <dgm:pt modelId="{850F8C04-635E-4883-9575-528723651582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Review the currency requirements for the condition(s) for which</a:t>
          </a:r>
        </a:p>
      </dgm:t>
    </dgm:pt>
    <dgm:pt modelId="{AAD17C57-609B-46ED-AB79-3C8D96756A3D}" type="parTrans" cxnId="{73881E4F-0E35-4D97-9796-6CF9B5347C02}">
      <dgm:prSet/>
      <dgm:spPr/>
      <dgm:t>
        <a:bodyPr/>
        <a:lstStyle/>
        <a:p>
          <a:endParaRPr lang="en-US"/>
        </a:p>
      </dgm:t>
    </dgm:pt>
    <dgm:pt modelId="{5D5327F9-AD1D-4642-8D44-33B95DA7BF50}" type="sibTrans" cxnId="{73881E4F-0E35-4D97-9796-6CF9B5347C02}">
      <dgm:prSet/>
      <dgm:spPr/>
      <dgm:t>
        <a:bodyPr/>
        <a:lstStyle/>
        <a:p>
          <a:endParaRPr lang="en-US"/>
        </a:p>
      </dgm:t>
    </dgm:pt>
    <dgm:pt modelId="{A02A5D31-1DB4-4CAA-807F-9DEF278AD9D0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Contact the PREview Accommodations team with any questions</a:t>
          </a:r>
        </a:p>
      </dgm:t>
    </dgm:pt>
    <dgm:pt modelId="{23604D65-BA07-4034-B16B-EC2E21C738E1}" type="parTrans" cxnId="{52A3C299-93CB-4742-9121-C2A5FF232F06}">
      <dgm:prSet/>
      <dgm:spPr/>
      <dgm:t>
        <a:bodyPr/>
        <a:lstStyle/>
        <a:p>
          <a:endParaRPr lang="en-US"/>
        </a:p>
      </dgm:t>
    </dgm:pt>
    <dgm:pt modelId="{860655B7-A57D-4551-95BE-5A0BDCE83E60}" type="sibTrans" cxnId="{52A3C299-93CB-4742-9121-C2A5FF232F06}">
      <dgm:prSet/>
      <dgm:spPr/>
      <dgm:t>
        <a:bodyPr/>
        <a:lstStyle/>
        <a:p>
          <a:endParaRPr lang="en-US"/>
        </a:p>
      </dgm:t>
    </dgm:pt>
    <dgm:pt modelId="{7964C39D-A274-4590-8AFA-F97BEF4A770A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Share the guidelines with a qualified professional</a:t>
          </a:r>
        </a:p>
      </dgm:t>
    </dgm:pt>
    <dgm:pt modelId="{0ACBB60B-0D48-4D00-A874-DB09128B2841}" type="parTrans" cxnId="{5236606C-9FEF-4FCA-B0A4-324CC10E6951}">
      <dgm:prSet/>
      <dgm:spPr/>
      <dgm:t>
        <a:bodyPr/>
        <a:lstStyle/>
        <a:p>
          <a:endParaRPr lang="en-US"/>
        </a:p>
      </dgm:t>
    </dgm:pt>
    <dgm:pt modelId="{5B05BE31-90BD-4ECC-979E-3686DB1FC754}" type="sibTrans" cxnId="{5236606C-9FEF-4FCA-B0A4-324CC10E6951}">
      <dgm:prSet/>
      <dgm:spPr/>
      <dgm:t>
        <a:bodyPr/>
        <a:lstStyle/>
        <a:p>
          <a:endParaRPr lang="en-US"/>
        </a:p>
      </dgm:t>
    </dgm:pt>
    <dgm:pt modelId="{02A564C8-0440-4D94-A45E-330D8673AD74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you are applying</a:t>
          </a:r>
        </a:p>
      </dgm:t>
    </dgm:pt>
    <dgm:pt modelId="{42C65ABA-C4A2-4E75-8820-7CC686CBADFD}" type="parTrans" cxnId="{7BA17FDA-BABA-49DB-BAB8-DB7B3A59A770}">
      <dgm:prSet/>
      <dgm:spPr/>
      <dgm:t>
        <a:bodyPr/>
        <a:lstStyle/>
        <a:p>
          <a:endParaRPr lang="en-US"/>
        </a:p>
      </dgm:t>
    </dgm:pt>
    <dgm:pt modelId="{B844B311-D044-46A6-9724-5FE40680A99E}" type="sibTrans" cxnId="{7BA17FDA-BABA-49DB-BAB8-DB7B3A59A770}">
      <dgm:prSet/>
      <dgm:spPr/>
      <dgm:t>
        <a:bodyPr/>
        <a:lstStyle/>
        <a:p>
          <a:endParaRPr lang="en-US"/>
        </a:p>
      </dgm:t>
    </dgm:pt>
    <dgm:pt modelId="{CA5A6401-C865-4045-A660-BDC345D5F3B8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Applications that arrive incomplete often take longer</a:t>
          </a:r>
        </a:p>
      </dgm:t>
    </dgm:pt>
    <dgm:pt modelId="{8350D27A-91F2-435E-A06D-3D0D610678C9}" type="parTrans" cxnId="{5251F06E-A276-495A-85A1-72E3E0286FBA}">
      <dgm:prSet/>
      <dgm:spPr/>
      <dgm:t>
        <a:bodyPr/>
        <a:lstStyle/>
        <a:p>
          <a:endParaRPr lang="en-US"/>
        </a:p>
      </dgm:t>
    </dgm:pt>
    <dgm:pt modelId="{05F698D7-91F0-46FE-BDA0-B09F6C5D2674}" type="sibTrans" cxnId="{5251F06E-A276-495A-85A1-72E3E0286FBA}">
      <dgm:prSet/>
      <dgm:spPr/>
      <dgm:t>
        <a:bodyPr/>
        <a:lstStyle/>
        <a:p>
          <a:endParaRPr lang="en-US"/>
        </a:p>
      </dgm:t>
    </dgm:pt>
    <dgm:pt modelId="{8B794C25-46DC-4F11-8F8D-B15FC72DEB4C}" type="pres">
      <dgm:prSet presAssocID="{6022F1F7-B31E-456D-A897-6528EA61FD72}" presName="Name0" presStyleCnt="0">
        <dgm:presLayoutVars>
          <dgm:dir/>
          <dgm:animLvl val="lvl"/>
          <dgm:resizeHandles val="exact"/>
        </dgm:presLayoutVars>
      </dgm:prSet>
      <dgm:spPr/>
    </dgm:pt>
    <dgm:pt modelId="{76E81F20-28E4-4BE8-B9EC-22838347211B}" type="pres">
      <dgm:prSet presAssocID="{62449857-7FF7-4F4C-8B3B-CBFDCC465E98}" presName="linNode" presStyleCnt="0"/>
      <dgm:spPr/>
    </dgm:pt>
    <dgm:pt modelId="{7FE7A8AF-0FB0-4E8A-8CA6-9D3EA24653B5}" type="pres">
      <dgm:prSet presAssocID="{62449857-7FF7-4F4C-8B3B-CBFDCC465E98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DF07BBB-5988-4459-8B00-D3434C0238CF}" type="pres">
      <dgm:prSet presAssocID="{62449857-7FF7-4F4C-8B3B-CBFDCC465E98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00044D1-9E57-4776-A004-CED9B2E454D5}" type="pres">
      <dgm:prSet presAssocID="{BB116E8C-2713-47CD-859A-A4A359CB3930}" presName="sp" presStyleCnt="0"/>
      <dgm:spPr/>
    </dgm:pt>
    <dgm:pt modelId="{37DF6682-9EFD-47DE-BA92-2ED49A8AF7F8}" type="pres">
      <dgm:prSet presAssocID="{2E2F88D0-299F-470A-9C5D-CB7C8C6BD7FC}" presName="linNode" presStyleCnt="0"/>
      <dgm:spPr/>
    </dgm:pt>
    <dgm:pt modelId="{E4317673-C5B0-4FA4-A390-72AC0DA5522A}" type="pres">
      <dgm:prSet presAssocID="{2E2F88D0-299F-470A-9C5D-CB7C8C6BD7F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3D767CA-0316-436D-B282-BC056CAA67A7}" type="pres">
      <dgm:prSet presAssocID="{2E2F88D0-299F-470A-9C5D-CB7C8C6BD7F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745F68-5427-49EB-8AAC-7AFE3B8E791E}" type="pres">
      <dgm:prSet presAssocID="{D0B53AFC-CCEB-4434-8FA2-1DD6106DF16E}" presName="sp" presStyleCnt="0"/>
      <dgm:spPr/>
    </dgm:pt>
    <dgm:pt modelId="{F4F9BF49-DEDE-4204-8071-730849D48770}" type="pres">
      <dgm:prSet presAssocID="{E2D9827E-DBEC-4BDA-A47A-AFE9B12C84F3}" presName="linNode" presStyleCnt="0"/>
      <dgm:spPr/>
    </dgm:pt>
    <dgm:pt modelId="{C555A524-F519-41A1-9DDA-E7F66984E9D2}" type="pres">
      <dgm:prSet presAssocID="{E2D9827E-DBEC-4BDA-A47A-AFE9B12C84F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3810719-7E31-4327-9926-F22478E3BFD7}" type="pres">
      <dgm:prSet presAssocID="{E2D9827E-DBEC-4BDA-A47A-AFE9B12C84F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A8A909-5C5E-43BE-9EEE-054278F7CB21}" type="presOf" srcId="{850F8C04-635E-4883-9575-528723651582}" destId="{63810719-7E31-4327-9926-F22478E3BFD7}" srcOrd="0" destOrd="0" presId="urn:microsoft.com/office/officeart/2005/8/layout/vList5"/>
    <dgm:cxn modelId="{47A0010A-DB56-4B57-A6FD-B82E84A6D107}" type="presOf" srcId="{6022F1F7-B31E-456D-A897-6528EA61FD72}" destId="{8B794C25-46DC-4F11-8F8D-B15FC72DEB4C}" srcOrd="0" destOrd="0" presId="urn:microsoft.com/office/officeart/2005/8/layout/vList5"/>
    <dgm:cxn modelId="{C3355612-FE75-4578-A6B1-5F1BCF63FB2E}" srcId="{6022F1F7-B31E-456D-A897-6528EA61FD72}" destId="{62449857-7FF7-4F4C-8B3B-CBFDCC465E98}" srcOrd="0" destOrd="0" parTransId="{2E1CE046-F8B3-4E48-8707-AD46DDC1FEE4}" sibTransId="{BB116E8C-2713-47CD-859A-A4A359CB3930}"/>
    <dgm:cxn modelId="{A8540618-2088-4401-9B68-FAFD95B4A2C8}" type="presOf" srcId="{2E2F88D0-299F-470A-9C5D-CB7C8C6BD7FC}" destId="{E4317673-C5B0-4FA4-A390-72AC0DA5522A}" srcOrd="0" destOrd="0" presId="urn:microsoft.com/office/officeart/2005/8/layout/vList5"/>
    <dgm:cxn modelId="{EB7CE924-A3C9-4049-A4A0-CBCC0BACE770}" type="presOf" srcId="{E2D9827E-DBEC-4BDA-A47A-AFE9B12C84F3}" destId="{C555A524-F519-41A1-9DDA-E7F66984E9D2}" srcOrd="0" destOrd="0" presId="urn:microsoft.com/office/officeart/2005/8/layout/vList5"/>
    <dgm:cxn modelId="{7CEFD95E-3FEE-4BBE-A6D8-C3B84A466928}" type="presOf" srcId="{62449857-7FF7-4F4C-8B3B-CBFDCC465E98}" destId="{7FE7A8AF-0FB0-4E8A-8CA6-9D3EA24653B5}" srcOrd="0" destOrd="0" presId="urn:microsoft.com/office/officeart/2005/8/layout/vList5"/>
    <dgm:cxn modelId="{9A496364-C6F7-43C7-BF62-555AA0449F73}" type="presOf" srcId="{E1860F1A-0AA7-46BA-97DA-36B0798FEDF5}" destId="{23D767CA-0316-436D-B282-BC056CAA67A7}" srcOrd="0" destOrd="0" presId="urn:microsoft.com/office/officeart/2005/8/layout/vList5"/>
    <dgm:cxn modelId="{5236606C-9FEF-4FCA-B0A4-324CC10E6951}" srcId="{2E2F88D0-299F-470A-9C5D-CB7C8C6BD7FC}" destId="{7964C39D-A274-4590-8AFA-F97BEF4A770A}" srcOrd="1" destOrd="0" parTransId="{0ACBB60B-0D48-4D00-A874-DB09128B2841}" sibTransId="{5B05BE31-90BD-4ECC-979E-3686DB1FC754}"/>
    <dgm:cxn modelId="{5251F06E-A276-495A-85A1-72E3E0286FBA}" srcId="{62449857-7FF7-4F4C-8B3B-CBFDCC465E98}" destId="{CA5A6401-C865-4045-A660-BDC345D5F3B8}" srcOrd="1" destOrd="0" parTransId="{8350D27A-91F2-435E-A06D-3D0D610678C9}" sibTransId="{05F698D7-91F0-46FE-BDA0-B09F6C5D2674}"/>
    <dgm:cxn modelId="{73881E4F-0E35-4D97-9796-6CF9B5347C02}" srcId="{E2D9827E-DBEC-4BDA-A47A-AFE9B12C84F3}" destId="{850F8C04-635E-4883-9575-528723651582}" srcOrd="0" destOrd="0" parTransId="{AAD17C57-609B-46ED-AB79-3C8D96756A3D}" sibTransId="{5D5327F9-AD1D-4642-8D44-33B95DA7BF50}"/>
    <dgm:cxn modelId="{D21EED6F-AE20-4B00-8944-4A1CC5F0FBED}" srcId="{6022F1F7-B31E-456D-A897-6528EA61FD72}" destId="{E2D9827E-DBEC-4BDA-A47A-AFE9B12C84F3}" srcOrd="2" destOrd="0" parTransId="{B47F5339-3D81-4810-A342-23C94FD56F82}" sibTransId="{80CF7D2B-C420-4F9C-879C-4A63C3393148}"/>
    <dgm:cxn modelId="{1E824B54-3D2F-40EC-A6C4-A239C9BD700D}" srcId="{2E2F88D0-299F-470A-9C5D-CB7C8C6BD7FC}" destId="{E1860F1A-0AA7-46BA-97DA-36B0798FEDF5}" srcOrd="0" destOrd="0" parTransId="{3FA75EC2-E3F2-4FFE-A160-9A8DC27BAC9E}" sibTransId="{DB6E9D08-93E5-440C-9A4F-6B870F8D174B}"/>
    <dgm:cxn modelId="{27259054-60E4-42E4-B5CC-C20A145E9779}" type="presOf" srcId="{02A564C8-0440-4D94-A45E-330D8673AD74}" destId="{63810719-7E31-4327-9926-F22478E3BFD7}" srcOrd="0" destOrd="1" presId="urn:microsoft.com/office/officeart/2005/8/layout/vList5"/>
    <dgm:cxn modelId="{98705F98-A4A9-474B-BF58-E0A4996B9DBB}" type="presOf" srcId="{A02A5D31-1DB4-4CAA-807F-9DEF278AD9D0}" destId="{23D767CA-0316-436D-B282-BC056CAA67A7}" srcOrd="0" destOrd="2" presId="urn:microsoft.com/office/officeart/2005/8/layout/vList5"/>
    <dgm:cxn modelId="{52A3C299-93CB-4742-9121-C2A5FF232F06}" srcId="{2E2F88D0-299F-470A-9C5D-CB7C8C6BD7FC}" destId="{A02A5D31-1DB4-4CAA-807F-9DEF278AD9D0}" srcOrd="2" destOrd="0" parTransId="{23604D65-BA07-4034-B16B-EC2E21C738E1}" sibTransId="{860655B7-A57D-4551-95BE-5A0BDCE83E60}"/>
    <dgm:cxn modelId="{886A94B8-D777-46A7-A4AF-09952F33CB92}" type="presOf" srcId="{CA5A6401-C865-4045-A660-BDC345D5F3B8}" destId="{7DF07BBB-5988-4459-8B00-D3434C0238CF}" srcOrd="0" destOrd="1" presId="urn:microsoft.com/office/officeart/2005/8/layout/vList5"/>
    <dgm:cxn modelId="{C48D7BC7-CD9D-4180-9055-08DA7B98ED8E}" srcId="{6022F1F7-B31E-456D-A897-6528EA61FD72}" destId="{2E2F88D0-299F-470A-9C5D-CB7C8C6BD7FC}" srcOrd="1" destOrd="0" parTransId="{591221AE-295A-44AA-8B61-08C861383E8C}" sibTransId="{D0B53AFC-CCEB-4434-8FA2-1DD6106DF16E}"/>
    <dgm:cxn modelId="{BC4963CC-7482-4FD4-BE79-5D87C59621AD}" type="presOf" srcId="{7964C39D-A274-4590-8AFA-F97BEF4A770A}" destId="{23D767CA-0316-436D-B282-BC056CAA67A7}" srcOrd="0" destOrd="1" presId="urn:microsoft.com/office/officeart/2005/8/layout/vList5"/>
    <dgm:cxn modelId="{7BA17FDA-BABA-49DB-BAB8-DB7B3A59A770}" srcId="{E2D9827E-DBEC-4BDA-A47A-AFE9B12C84F3}" destId="{02A564C8-0440-4D94-A45E-330D8673AD74}" srcOrd="1" destOrd="0" parTransId="{42C65ABA-C4A2-4E75-8820-7CC686CBADFD}" sibTransId="{B844B311-D044-46A6-9724-5FE40680A99E}"/>
    <dgm:cxn modelId="{32AEF6FB-3AD9-4AE3-9592-9DE6CA2C1643}" srcId="{62449857-7FF7-4F4C-8B3B-CBFDCC465E98}" destId="{A09BA8F2-2B49-4423-AC5B-E7910A1E0723}" srcOrd="0" destOrd="0" parTransId="{BED48B58-64CF-4CED-910C-210F937B7045}" sibTransId="{DA7A4B8A-ACCA-4CFE-B731-4C8071D48DCF}"/>
    <dgm:cxn modelId="{67C472FE-E005-4843-9518-BA0FBFF09845}" type="presOf" srcId="{A09BA8F2-2B49-4423-AC5B-E7910A1E0723}" destId="{7DF07BBB-5988-4459-8B00-D3434C0238CF}" srcOrd="0" destOrd="0" presId="urn:microsoft.com/office/officeart/2005/8/layout/vList5"/>
    <dgm:cxn modelId="{87A4F25B-B064-424A-8F38-771DB9514172}" type="presParOf" srcId="{8B794C25-46DC-4F11-8F8D-B15FC72DEB4C}" destId="{76E81F20-28E4-4BE8-B9EC-22838347211B}" srcOrd="0" destOrd="0" presId="urn:microsoft.com/office/officeart/2005/8/layout/vList5"/>
    <dgm:cxn modelId="{35ED25FF-3602-4FBE-96D0-9AEA212E7C6F}" type="presParOf" srcId="{76E81F20-28E4-4BE8-B9EC-22838347211B}" destId="{7FE7A8AF-0FB0-4E8A-8CA6-9D3EA24653B5}" srcOrd="0" destOrd="0" presId="urn:microsoft.com/office/officeart/2005/8/layout/vList5"/>
    <dgm:cxn modelId="{BE8F9DA5-A436-4CDC-8B73-654CB4CE31BC}" type="presParOf" srcId="{76E81F20-28E4-4BE8-B9EC-22838347211B}" destId="{7DF07BBB-5988-4459-8B00-D3434C0238CF}" srcOrd="1" destOrd="0" presId="urn:microsoft.com/office/officeart/2005/8/layout/vList5"/>
    <dgm:cxn modelId="{A73C4FC9-5E5D-49DF-9E52-057BF8B31082}" type="presParOf" srcId="{8B794C25-46DC-4F11-8F8D-B15FC72DEB4C}" destId="{900044D1-9E57-4776-A004-CED9B2E454D5}" srcOrd="1" destOrd="0" presId="urn:microsoft.com/office/officeart/2005/8/layout/vList5"/>
    <dgm:cxn modelId="{E615C9F1-4B17-4BA8-852B-F04E4323B130}" type="presParOf" srcId="{8B794C25-46DC-4F11-8F8D-B15FC72DEB4C}" destId="{37DF6682-9EFD-47DE-BA92-2ED49A8AF7F8}" srcOrd="2" destOrd="0" presId="urn:microsoft.com/office/officeart/2005/8/layout/vList5"/>
    <dgm:cxn modelId="{9BAD5917-31D0-4F24-9A2F-5086E33611FC}" type="presParOf" srcId="{37DF6682-9EFD-47DE-BA92-2ED49A8AF7F8}" destId="{E4317673-C5B0-4FA4-A390-72AC0DA5522A}" srcOrd="0" destOrd="0" presId="urn:microsoft.com/office/officeart/2005/8/layout/vList5"/>
    <dgm:cxn modelId="{9F066660-2A3F-4008-8F26-26BC9E9A313C}" type="presParOf" srcId="{37DF6682-9EFD-47DE-BA92-2ED49A8AF7F8}" destId="{23D767CA-0316-436D-B282-BC056CAA67A7}" srcOrd="1" destOrd="0" presId="urn:microsoft.com/office/officeart/2005/8/layout/vList5"/>
    <dgm:cxn modelId="{EA9ABE9E-AAE0-4170-AA7B-D9AB368A2E19}" type="presParOf" srcId="{8B794C25-46DC-4F11-8F8D-B15FC72DEB4C}" destId="{B2745F68-5427-49EB-8AAC-7AFE3B8E791E}" srcOrd="3" destOrd="0" presId="urn:microsoft.com/office/officeart/2005/8/layout/vList5"/>
    <dgm:cxn modelId="{889D0081-7D76-4A08-88ED-2998DDC80A75}" type="presParOf" srcId="{8B794C25-46DC-4F11-8F8D-B15FC72DEB4C}" destId="{F4F9BF49-DEDE-4204-8071-730849D48770}" srcOrd="4" destOrd="0" presId="urn:microsoft.com/office/officeart/2005/8/layout/vList5"/>
    <dgm:cxn modelId="{FD77280E-930A-463C-94E6-EB5A790465F0}" type="presParOf" srcId="{F4F9BF49-DEDE-4204-8071-730849D48770}" destId="{C555A524-F519-41A1-9DDA-E7F66984E9D2}" srcOrd="0" destOrd="0" presId="urn:microsoft.com/office/officeart/2005/8/layout/vList5"/>
    <dgm:cxn modelId="{1CE2AB3B-4C80-4629-B0C4-EF350E9F5106}" type="presParOf" srcId="{F4F9BF49-DEDE-4204-8071-730849D48770}" destId="{63810719-7E31-4327-9926-F22478E3B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2F1F7-B31E-456D-A897-6528EA61FD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49857-7FF7-4F4C-8B3B-CBFDCC465E98}">
      <dgm:prSet phldrT="[Text]"/>
      <dgm:spPr/>
      <dgm:t>
        <a:bodyPr/>
        <a:lstStyle/>
        <a:p>
          <a:r>
            <a:rPr lang="en-US" dirty="0"/>
            <a:t>Submit </a:t>
          </a:r>
          <a:r>
            <a:rPr lang="en-US" u="sng" dirty="0"/>
            <a:t>all</a:t>
          </a:r>
          <a:r>
            <a:rPr lang="en-US" dirty="0"/>
            <a:t> required documentation</a:t>
          </a:r>
        </a:p>
      </dgm:t>
    </dgm:pt>
    <dgm:pt modelId="{2E1CE046-F8B3-4E48-8707-AD46DDC1FEE4}" type="parTrans" cxnId="{C3355612-FE75-4578-A6B1-5F1BCF63FB2E}">
      <dgm:prSet/>
      <dgm:spPr/>
      <dgm:t>
        <a:bodyPr/>
        <a:lstStyle/>
        <a:p>
          <a:endParaRPr lang="en-US"/>
        </a:p>
      </dgm:t>
    </dgm:pt>
    <dgm:pt modelId="{BB116E8C-2713-47CD-859A-A4A359CB3930}" type="sibTrans" cxnId="{C3355612-FE75-4578-A6B1-5F1BCF63FB2E}">
      <dgm:prSet/>
      <dgm:spPr/>
      <dgm:t>
        <a:bodyPr/>
        <a:lstStyle/>
        <a:p>
          <a:endParaRPr lang="en-US"/>
        </a:p>
      </dgm:t>
    </dgm:pt>
    <dgm:pt modelId="{A09BA8F2-2B49-4423-AC5B-E7910A1E072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AAMC requires more than just a recent evaluation – ensure</a:t>
          </a:r>
        </a:p>
      </dgm:t>
    </dgm:pt>
    <dgm:pt modelId="{BED48B58-64CF-4CED-910C-210F937B7045}" type="parTrans" cxnId="{32AEF6FB-3AD9-4AE3-9592-9DE6CA2C1643}">
      <dgm:prSet/>
      <dgm:spPr/>
      <dgm:t>
        <a:bodyPr/>
        <a:lstStyle/>
        <a:p>
          <a:endParaRPr lang="en-US"/>
        </a:p>
      </dgm:t>
    </dgm:pt>
    <dgm:pt modelId="{DA7A4B8A-ACCA-4CFE-B731-4C8071D48DCF}" type="sibTrans" cxnId="{32AEF6FB-3AD9-4AE3-9592-9DE6CA2C1643}">
      <dgm:prSet/>
      <dgm:spPr/>
      <dgm:t>
        <a:bodyPr/>
        <a:lstStyle/>
        <a:p>
          <a:endParaRPr lang="en-US"/>
        </a:p>
      </dgm:t>
    </dgm:pt>
    <dgm:pt modelId="{2E2F88D0-299F-470A-9C5D-CB7C8C6BD7FC}">
      <dgm:prSet phldrT="[Text]"/>
      <dgm:spPr/>
      <dgm:t>
        <a:bodyPr/>
        <a:lstStyle/>
        <a:p>
          <a:r>
            <a:rPr lang="en-US" b="0" i="0" dirty="0"/>
            <a:t>Get personal with the Personal Statement</a:t>
          </a:r>
          <a:endParaRPr lang="en-US" dirty="0"/>
        </a:p>
      </dgm:t>
    </dgm:pt>
    <dgm:pt modelId="{591221AE-295A-44AA-8B61-08C861383E8C}" type="parTrans" cxnId="{C48D7BC7-CD9D-4180-9055-08DA7B98ED8E}">
      <dgm:prSet/>
      <dgm:spPr/>
      <dgm:t>
        <a:bodyPr/>
        <a:lstStyle/>
        <a:p>
          <a:endParaRPr lang="en-US"/>
        </a:p>
      </dgm:t>
    </dgm:pt>
    <dgm:pt modelId="{D0B53AFC-CCEB-4434-8FA2-1DD6106DF16E}" type="sibTrans" cxnId="{C48D7BC7-CD9D-4180-9055-08DA7B98ED8E}">
      <dgm:prSet/>
      <dgm:spPr/>
      <dgm:t>
        <a:bodyPr/>
        <a:lstStyle/>
        <a:p>
          <a:endParaRPr lang="en-US"/>
        </a:p>
      </dgm:t>
    </dgm:pt>
    <dgm:pt modelId="{E1860F1A-0AA7-46BA-97DA-36B0798FEDF5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Do not just reiterate the information in the professionals’ evaluation</a:t>
          </a:r>
        </a:p>
      </dgm:t>
    </dgm:pt>
    <dgm:pt modelId="{3FA75EC2-E3F2-4FFE-A160-9A8DC27BAC9E}" type="parTrans" cxnId="{1E824B54-3D2F-40EC-A6C4-A239C9BD700D}">
      <dgm:prSet/>
      <dgm:spPr/>
      <dgm:t>
        <a:bodyPr/>
        <a:lstStyle/>
        <a:p>
          <a:endParaRPr lang="en-US"/>
        </a:p>
      </dgm:t>
    </dgm:pt>
    <dgm:pt modelId="{DB6E9D08-93E5-440C-9A4F-6B870F8D174B}" type="sibTrans" cxnId="{1E824B54-3D2F-40EC-A6C4-A239C9BD700D}">
      <dgm:prSet/>
      <dgm:spPr/>
      <dgm:t>
        <a:bodyPr/>
        <a:lstStyle/>
        <a:p>
          <a:endParaRPr lang="en-US"/>
        </a:p>
      </dgm:t>
    </dgm:pt>
    <dgm:pt modelId="{E2D9827E-DBEC-4BDA-A47A-AFE9B12C84F3}">
      <dgm:prSet phldrT="[Text]"/>
      <dgm:spPr/>
      <dgm:t>
        <a:bodyPr/>
        <a:lstStyle/>
        <a:p>
          <a:r>
            <a:rPr lang="en-US" dirty="0"/>
            <a:t>Remember the PREview and MCAT applications are separate</a:t>
          </a:r>
        </a:p>
      </dgm:t>
    </dgm:pt>
    <dgm:pt modelId="{B47F5339-3D81-4810-A342-23C94FD56F82}" type="parTrans" cxnId="{D21EED6F-AE20-4B00-8944-4A1CC5F0FBED}">
      <dgm:prSet/>
      <dgm:spPr/>
      <dgm:t>
        <a:bodyPr/>
        <a:lstStyle/>
        <a:p>
          <a:endParaRPr lang="en-US"/>
        </a:p>
      </dgm:t>
    </dgm:pt>
    <dgm:pt modelId="{80CF7D2B-C420-4F9C-879C-4A63C3393148}" type="sibTrans" cxnId="{D21EED6F-AE20-4B00-8944-4A1CC5F0FBED}">
      <dgm:prSet/>
      <dgm:spPr/>
      <dgm:t>
        <a:bodyPr/>
        <a:lstStyle/>
        <a:p>
          <a:endParaRPr lang="en-US"/>
        </a:p>
      </dgm:t>
    </dgm:pt>
    <dgm:pt modelId="{850F8C04-635E-4883-9575-528723651582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Submit a PREview application even if the MCAT application is already</a:t>
          </a:r>
        </a:p>
      </dgm:t>
    </dgm:pt>
    <dgm:pt modelId="{AAD17C57-609B-46ED-AB79-3C8D96756A3D}" type="parTrans" cxnId="{73881E4F-0E35-4D97-9796-6CF9B5347C02}">
      <dgm:prSet/>
      <dgm:spPr/>
      <dgm:t>
        <a:bodyPr/>
        <a:lstStyle/>
        <a:p>
          <a:endParaRPr lang="en-US"/>
        </a:p>
      </dgm:t>
    </dgm:pt>
    <dgm:pt modelId="{5D5327F9-AD1D-4642-8D44-33B95DA7BF50}" type="sibTrans" cxnId="{73881E4F-0E35-4D97-9796-6CF9B5347C02}">
      <dgm:prSet/>
      <dgm:spPr/>
      <dgm:t>
        <a:bodyPr/>
        <a:lstStyle/>
        <a:p>
          <a:endParaRPr lang="en-US"/>
        </a:p>
      </dgm:t>
    </dgm:pt>
    <dgm:pt modelId="{25823525-7715-49BF-B6FD-F0387EB9BF0A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application includes everything listed in the requirements</a:t>
          </a:r>
        </a:p>
      </dgm:t>
    </dgm:pt>
    <dgm:pt modelId="{EC4D8BDA-4FBF-489A-992E-C0783716EC46}" type="parTrans" cxnId="{6749475D-F0BD-4FE8-9D8E-F64DB5B2AF06}">
      <dgm:prSet/>
      <dgm:spPr/>
      <dgm:t>
        <a:bodyPr/>
        <a:lstStyle/>
        <a:p>
          <a:endParaRPr lang="en-US"/>
        </a:p>
      </dgm:t>
    </dgm:pt>
    <dgm:pt modelId="{FA512390-2A9A-4A19-B8D3-5D28A86A79BE}" type="sibTrans" cxnId="{6749475D-F0BD-4FE8-9D8E-F64DB5B2AF06}">
      <dgm:prSet/>
      <dgm:spPr/>
      <dgm:t>
        <a:bodyPr/>
        <a:lstStyle/>
        <a:p>
          <a:endParaRPr lang="en-US"/>
        </a:p>
      </dgm:t>
    </dgm:pt>
    <dgm:pt modelId="{F966F3DE-9C1A-4B2D-A207-8F3384B89DD3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Augment the evaluation with real life experience, examples, and how the condition affects you</a:t>
          </a:r>
        </a:p>
      </dgm:t>
    </dgm:pt>
    <dgm:pt modelId="{383D672B-BAA1-4956-B426-CD3737798491}" type="parTrans" cxnId="{40EA4CC3-244B-470E-ACC2-9A443FA66E1E}">
      <dgm:prSet/>
      <dgm:spPr/>
      <dgm:t>
        <a:bodyPr/>
        <a:lstStyle/>
        <a:p>
          <a:endParaRPr lang="en-US"/>
        </a:p>
      </dgm:t>
    </dgm:pt>
    <dgm:pt modelId="{2109FD5F-5129-416E-8AAF-461D0638CD6A}" type="sibTrans" cxnId="{40EA4CC3-244B-470E-ACC2-9A443FA66E1E}">
      <dgm:prSet/>
      <dgm:spPr/>
      <dgm:t>
        <a:bodyPr/>
        <a:lstStyle/>
        <a:p>
          <a:endParaRPr lang="en-US"/>
        </a:p>
      </dgm:t>
    </dgm:pt>
    <dgm:pt modelId="{21ACB103-59CF-4877-B708-CA4EFACF4171}">
      <dgm:prSet phldrT="[Text]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submitted or MCAT determination received</a:t>
          </a:r>
        </a:p>
      </dgm:t>
    </dgm:pt>
    <dgm:pt modelId="{A21A993C-D5D2-4912-8747-1FECD8E1D799}" type="parTrans" cxnId="{8C6F3518-F712-44EE-B0A5-58A9B0E24C70}">
      <dgm:prSet/>
      <dgm:spPr/>
      <dgm:t>
        <a:bodyPr/>
        <a:lstStyle/>
        <a:p>
          <a:endParaRPr lang="en-US"/>
        </a:p>
      </dgm:t>
    </dgm:pt>
    <dgm:pt modelId="{31BF3560-5F3F-467B-86A0-5F985F9C6363}" type="sibTrans" cxnId="{8C6F3518-F712-44EE-B0A5-58A9B0E24C70}">
      <dgm:prSet/>
      <dgm:spPr/>
      <dgm:t>
        <a:bodyPr/>
        <a:lstStyle/>
        <a:p>
          <a:endParaRPr lang="en-US"/>
        </a:p>
      </dgm:t>
    </dgm:pt>
    <dgm:pt modelId="{8B794C25-46DC-4F11-8F8D-B15FC72DEB4C}" type="pres">
      <dgm:prSet presAssocID="{6022F1F7-B31E-456D-A897-6528EA61FD72}" presName="Name0" presStyleCnt="0">
        <dgm:presLayoutVars>
          <dgm:dir/>
          <dgm:animLvl val="lvl"/>
          <dgm:resizeHandles val="exact"/>
        </dgm:presLayoutVars>
      </dgm:prSet>
      <dgm:spPr/>
    </dgm:pt>
    <dgm:pt modelId="{76E81F20-28E4-4BE8-B9EC-22838347211B}" type="pres">
      <dgm:prSet presAssocID="{62449857-7FF7-4F4C-8B3B-CBFDCC465E98}" presName="linNode" presStyleCnt="0"/>
      <dgm:spPr/>
    </dgm:pt>
    <dgm:pt modelId="{7FE7A8AF-0FB0-4E8A-8CA6-9D3EA24653B5}" type="pres">
      <dgm:prSet presAssocID="{62449857-7FF7-4F4C-8B3B-CBFDCC465E98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DF07BBB-5988-4459-8B00-D3434C0238CF}" type="pres">
      <dgm:prSet presAssocID="{62449857-7FF7-4F4C-8B3B-CBFDCC465E98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00044D1-9E57-4776-A004-CED9B2E454D5}" type="pres">
      <dgm:prSet presAssocID="{BB116E8C-2713-47CD-859A-A4A359CB3930}" presName="sp" presStyleCnt="0"/>
      <dgm:spPr/>
    </dgm:pt>
    <dgm:pt modelId="{37DF6682-9EFD-47DE-BA92-2ED49A8AF7F8}" type="pres">
      <dgm:prSet presAssocID="{2E2F88D0-299F-470A-9C5D-CB7C8C6BD7FC}" presName="linNode" presStyleCnt="0"/>
      <dgm:spPr/>
    </dgm:pt>
    <dgm:pt modelId="{E4317673-C5B0-4FA4-A390-72AC0DA5522A}" type="pres">
      <dgm:prSet presAssocID="{2E2F88D0-299F-470A-9C5D-CB7C8C6BD7F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3D767CA-0316-436D-B282-BC056CAA67A7}" type="pres">
      <dgm:prSet presAssocID="{2E2F88D0-299F-470A-9C5D-CB7C8C6BD7F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745F68-5427-49EB-8AAC-7AFE3B8E791E}" type="pres">
      <dgm:prSet presAssocID="{D0B53AFC-CCEB-4434-8FA2-1DD6106DF16E}" presName="sp" presStyleCnt="0"/>
      <dgm:spPr/>
    </dgm:pt>
    <dgm:pt modelId="{F4F9BF49-DEDE-4204-8071-730849D48770}" type="pres">
      <dgm:prSet presAssocID="{E2D9827E-DBEC-4BDA-A47A-AFE9B12C84F3}" presName="linNode" presStyleCnt="0"/>
      <dgm:spPr/>
    </dgm:pt>
    <dgm:pt modelId="{C555A524-F519-41A1-9DDA-E7F66984E9D2}" type="pres">
      <dgm:prSet presAssocID="{E2D9827E-DBEC-4BDA-A47A-AFE9B12C84F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3810719-7E31-4327-9926-F22478E3BFD7}" type="pres">
      <dgm:prSet presAssocID="{E2D9827E-DBEC-4BDA-A47A-AFE9B12C84F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A8A909-5C5E-43BE-9EEE-054278F7CB21}" type="presOf" srcId="{850F8C04-635E-4883-9575-528723651582}" destId="{63810719-7E31-4327-9926-F22478E3BFD7}" srcOrd="0" destOrd="0" presId="urn:microsoft.com/office/officeart/2005/8/layout/vList5"/>
    <dgm:cxn modelId="{47A0010A-DB56-4B57-A6FD-B82E84A6D107}" type="presOf" srcId="{6022F1F7-B31E-456D-A897-6528EA61FD72}" destId="{8B794C25-46DC-4F11-8F8D-B15FC72DEB4C}" srcOrd="0" destOrd="0" presId="urn:microsoft.com/office/officeart/2005/8/layout/vList5"/>
    <dgm:cxn modelId="{C3355612-FE75-4578-A6B1-5F1BCF63FB2E}" srcId="{6022F1F7-B31E-456D-A897-6528EA61FD72}" destId="{62449857-7FF7-4F4C-8B3B-CBFDCC465E98}" srcOrd="0" destOrd="0" parTransId="{2E1CE046-F8B3-4E48-8707-AD46DDC1FEE4}" sibTransId="{BB116E8C-2713-47CD-859A-A4A359CB3930}"/>
    <dgm:cxn modelId="{A8540618-2088-4401-9B68-FAFD95B4A2C8}" type="presOf" srcId="{2E2F88D0-299F-470A-9C5D-CB7C8C6BD7FC}" destId="{E4317673-C5B0-4FA4-A390-72AC0DA5522A}" srcOrd="0" destOrd="0" presId="urn:microsoft.com/office/officeart/2005/8/layout/vList5"/>
    <dgm:cxn modelId="{8C6F3518-F712-44EE-B0A5-58A9B0E24C70}" srcId="{E2D9827E-DBEC-4BDA-A47A-AFE9B12C84F3}" destId="{21ACB103-59CF-4877-B708-CA4EFACF4171}" srcOrd="1" destOrd="0" parTransId="{A21A993C-D5D2-4912-8747-1FECD8E1D799}" sibTransId="{31BF3560-5F3F-467B-86A0-5F985F9C6363}"/>
    <dgm:cxn modelId="{22402820-FCC8-48E1-8357-B4A8901F5DBC}" type="presOf" srcId="{25823525-7715-49BF-B6FD-F0387EB9BF0A}" destId="{7DF07BBB-5988-4459-8B00-D3434C0238CF}" srcOrd="0" destOrd="1" presId="urn:microsoft.com/office/officeart/2005/8/layout/vList5"/>
    <dgm:cxn modelId="{EB7CE924-A3C9-4049-A4A0-CBCC0BACE770}" type="presOf" srcId="{E2D9827E-DBEC-4BDA-A47A-AFE9B12C84F3}" destId="{C555A524-F519-41A1-9DDA-E7F66984E9D2}" srcOrd="0" destOrd="0" presId="urn:microsoft.com/office/officeart/2005/8/layout/vList5"/>
    <dgm:cxn modelId="{D377CC33-172A-4CFD-8BD0-5D89D1EA5571}" type="presOf" srcId="{F966F3DE-9C1A-4B2D-A207-8F3384B89DD3}" destId="{23D767CA-0316-436D-B282-BC056CAA67A7}" srcOrd="0" destOrd="1" presId="urn:microsoft.com/office/officeart/2005/8/layout/vList5"/>
    <dgm:cxn modelId="{6749475D-F0BD-4FE8-9D8E-F64DB5B2AF06}" srcId="{62449857-7FF7-4F4C-8B3B-CBFDCC465E98}" destId="{25823525-7715-49BF-B6FD-F0387EB9BF0A}" srcOrd="1" destOrd="0" parTransId="{EC4D8BDA-4FBF-489A-992E-C0783716EC46}" sibTransId="{FA512390-2A9A-4A19-B8D3-5D28A86A79BE}"/>
    <dgm:cxn modelId="{7CEFD95E-3FEE-4BBE-A6D8-C3B84A466928}" type="presOf" srcId="{62449857-7FF7-4F4C-8B3B-CBFDCC465E98}" destId="{7FE7A8AF-0FB0-4E8A-8CA6-9D3EA24653B5}" srcOrd="0" destOrd="0" presId="urn:microsoft.com/office/officeart/2005/8/layout/vList5"/>
    <dgm:cxn modelId="{9A496364-C6F7-43C7-BF62-555AA0449F73}" type="presOf" srcId="{E1860F1A-0AA7-46BA-97DA-36B0798FEDF5}" destId="{23D767CA-0316-436D-B282-BC056CAA67A7}" srcOrd="0" destOrd="0" presId="urn:microsoft.com/office/officeart/2005/8/layout/vList5"/>
    <dgm:cxn modelId="{73881E4F-0E35-4D97-9796-6CF9B5347C02}" srcId="{E2D9827E-DBEC-4BDA-A47A-AFE9B12C84F3}" destId="{850F8C04-635E-4883-9575-528723651582}" srcOrd="0" destOrd="0" parTransId="{AAD17C57-609B-46ED-AB79-3C8D96756A3D}" sibTransId="{5D5327F9-AD1D-4642-8D44-33B95DA7BF50}"/>
    <dgm:cxn modelId="{D21EED6F-AE20-4B00-8944-4A1CC5F0FBED}" srcId="{6022F1F7-B31E-456D-A897-6528EA61FD72}" destId="{E2D9827E-DBEC-4BDA-A47A-AFE9B12C84F3}" srcOrd="2" destOrd="0" parTransId="{B47F5339-3D81-4810-A342-23C94FD56F82}" sibTransId="{80CF7D2B-C420-4F9C-879C-4A63C3393148}"/>
    <dgm:cxn modelId="{1E824B54-3D2F-40EC-A6C4-A239C9BD700D}" srcId="{2E2F88D0-299F-470A-9C5D-CB7C8C6BD7FC}" destId="{E1860F1A-0AA7-46BA-97DA-36B0798FEDF5}" srcOrd="0" destOrd="0" parTransId="{3FA75EC2-E3F2-4FFE-A160-9A8DC27BAC9E}" sibTransId="{DB6E9D08-93E5-440C-9A4F-6B870F8D174B}"/>
    <dgm:cxn modelId="{40EA4CC3-244B-470E-ACC2-9A443FA66E1E}" srcId="{2E2F88D0-299F-470A-9C5D-CB7C8C6BD7FC}" destId="{F966F3DE-9C1A-4B2D-A207-8F3384B89DD3}" srcOrd="1" destOrd="0" parTransId="{383D672B-BAA1-4956-B426-CD3737798491}" sibTransId="{2109FD5F-5129-416E-8AAF-461D0638CD6A}"/>
    <dgm:cxn modelId="{C48D7BC7-CD9D-4180-9055-08DA7B98ED8E}" srcId="{6022F1F7-B31E-456D-A897-6528EA61FD72}" destId="{2E2F88D0-299F-470A-9C5D-CB7C8C6BD7FC}" srcOrd="1" destOrd="0" parTransId="{591221AE-295A-44AA-8B61-08C861383E8C}" sibTransId="{D0B53AFC-CCEB-4434-8FA2-1DD6106DF16E}"/>
    <dgm:cxn modelId="{9DE2E6CB-7CE0-4EBA-8B52-BDA99A84528F}" type="presOf" srcId="{21ACB103-59CF-4877-B708-CA4EFACF4171}" destId="{63810719-7E31-4327-9926-F22478E3BFD7}" srcOrd="0" destOrd="1" presId="urn:microsoft.com/office/officeart/2005/8/layout/vList5"/>
    <dgm:cxn modelId="{32AEF6FB-3AD9-4AE3-9592-9DE6CA2C1643}" srcId="{62449857-7FF7-4F4C-8B3B-CBFDCC465E98}" destId="{A09BA8F2-2B49-4423-AC5B-E7910A1E0723}" srcOrd="0" destOrd="0" parTransId="{BED48B58-64CF-4CED-910C-210F937B7045}" sibTransId="{DA7A4B8A-ACCA-4CFE-B731-4C8071D48DCF}"/>
    <dgm:cxn modelId="{67C472FE-E005-4843-9518-BA0FBFF09845}" type="presOf" srcId="{A09BA8F2-2B49-4423-AC5B-E7910A1E0723}" destId="{7DF07BBB-5988-4459-8B00-D3434C0238CF}" srcOrd="0" destOrd="0" presId="urn:microsoft.com/office/officeart/2005/8/layout/vList5"/>
    <dgm:cxn modelId="{87A4F25B-B064-424A-8F38-771DB9514172}" type="presParOf" srcId="{8B794C25-46DC-4F11-8F8D-B15FC72DEB4C}" destId="{76E81F20-28E4-4BE8-B9EC-22838347211B}" srcOrd="0" destOrd="0" presId="urn:microsoft.com/office/officeart/2005/8/layout/vList5"/>
    <dgm:cxn modelId="{35ED25FF-3602-4FBE-96D0-9AEA212E7C6F}" type="presParOf" srcId="{76E81F20-28E4-4BE8-B9EC-22838347211B}" destId="{7FE7A8AF-0FB0-4E8A-8CA6-9D3EA24653B5}" srcOrd="0" destOrd="0" presId="urn:microsoft.com/office/officeart/2005/8/layout/vList5"/>
    <dgm:cxn modelId="{BE8F9DA5-A436-4CDC-8B73-654CB4CE31BC}" type="presParOf" srcId="{76E81F20-28E4-4BE8-B9EC-22838347211B}" destId="{7DF07BBB-5988-4459-8B00-D3434C0238CF}" srcOrd="1" destOrd="0" presId="urn:microsoft.com/office/officeart/2005/8/layout/vList5"/>
    <dgm:cxn modelId="{A73C4FC9-5E5D-49DF-9E52-057BF8B31082}" type="presParOf" srcId="{8B794C25-46DC-4F11-8F8D-B15FC72DEB4C}" destId="{900044D1-9E57-4776-A004-CED9B2E454D5}" srcOrd="1" destOrd="0" presId="urn:microsoft.com/office/officeart/2005/8/layout/vList5"/>
    <dgm:cxn modelId="{E615C9F1-4B17-4BA8-852B-F04E4323B130}" type="presParOf" srcId="{8B794C25-46DC-4F11-8F8D-B15FC72DEB4C}" destId="{37DF6682-9EFD-47DE-BA92-2ED49A8AF7F8}" srcOrd="2" destOrd="0" presId="urn:microsoft.com/office/officeart/2005/8/layout/vList5"/>
    <dgm:cxn modelId="{9BAD5917-31D0-4F24-9A2F-5086E33611FC}" type="presParOf" srcId="{37DF6682-9EFD-47DE-BA92-2ED49A8AF7F8}" destId="{E4317673-C5B0-4FA4-A390-72AC0DA5522A}" srcOrd="0" destOrd="0" presId="urn:microsoft.com/office/officeart/2005/8/layout/vList5"/>
    <dgm:cxn modelId="{9F066660-2A3F-4008-8F26-26BC9E9A313C}" type="presParOf" srcId="{37DF6682-9EFD-47DE-BA92-2ED49A8AF7F8}" destId="{23D767CA-0316-436D-B282-BC056CAA67A7}" srcOrd="1" destOrd="0" presId="urn:microsoft.com/office/officeart/2005/8/layout/vList5"/>
    <dgm:cxn modelId="{EA9ABE9E-AAE0-4170-AA7B-D9AB368A2E19}" type="presParOf" srcId="{8B794C25-46DC-4F11-8F8D-B15FC72DEB4C}" destId="{B2745F68-5427-49EB-8AAC-7AFE3B8E791E}" srcOrd="3" destOrd="0" presId="urn:microsoft.com/office/officeart/2005/8/layout/vList5"/>
    <dgm:cxn modelId="{889D0081-7D76-4A08-88ED-2998DDC80A75}" type="presParOf" srcId="{8B794C25-46DC-4F11-8F8D-B15FC72DEB4C}" destId="{F4F9BF49-DEDE-4204-8071-730849D48770}" srcOrd="4" destOrd="0" presId="urn:microsoft.com/office/officeart/2005/8/layout/vList5"/>
    <dgm:cxn modelId="{FD77280E-930A-463C-94E6-EB5A790465F0}" type="presParOf" srcId="{F4F9BF49-DEDE-4204-8071-730849D48770}" destId="{C555A524-F519-41A1-9DDA-E7F66984E9D2}" srcOrd="0" destOrd="0" presId="urn:microsoft.com/office/officeart/2005/8/layout/vList5"/>
    <dgm:cxn modelId="{1CE2AB3B-4C80-4629-B0C4-EF350E9F5106}" type="presParOf" srcId="{F4F9BF49-DEDE-4204-8071-730849D48770}" destId="{63810719-7E31-4327-9926-F22478E3B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B6D443-B277-4482-BB7F-0D75AC50E6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74A5E-14A2-4654-9708-9DF58C20B7A4}">
      <dgm:prSet/>
      <dgm:spPr>
        <a:solidFill>
          <a:srgbClr val="002060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Preparation guide</a:t>
          </a:r>
        </a:p>
      </dgm:t>
    </dgm:pt>
    <dgm:pt modelId="{67A6E8EF-A497-419B-AE78-E728164E0571}" type="parTrans" cxnId="{B4425EDF-E3F0-494A-AA55-C79D91F3656A}">
      <dgm:prSet/>
      <dgm:spPr/>
      <dgm:t>
        <a:bodyPr/>
        <a:lstStyle/>
        <a:p>
          <a:endParaRPr lang="en-US"/>
        </a:p>
      </dgm:t>
    </dgm:pt>
    <dgm:pt modelId="{D8904213-18D3-4F9B-B2CC-3339677B400F}" type="sibTrans" cxnId="{B4425EDF-E3F0-494A-AA55-C79D91F3656A}">
      <dgm:prSet/>
      <dgm:spPr/>
      <dgm:t>
        <a:bodyPr/>
        <a:lstStyle/>
        <a:p>
          <a:endParaRPr lang="en-US"/>
        </a:p>
      </dgm:t>
    </dgm:pt>
    <dgm:pt modelId="{9AA6A825-367A-41B1-8D68-46FF98979413}">
      <dgm:prSet/>
      <dgm:spPr>
        <a:solidFill>
          <a:srgbClr val="0070C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Full-length practice exam with scoring key and rationales</a:t>
          </a:r>
        </a:p>
      </dgm:t>
    </dgm:pt>
    <dgm:pt modelId="{5123AC5D-1F76-42B3-A3A0-5E871A590EAB}" type="parTrans" cxnId="{E4F0DC65-751C-487B-BEEF-F552A36ED8BC}">
      <dgm:prSet/>
      <dgm:spPr/>
      <dgm:t>
        <a:bodyPr/>
        <a:lstStyle/>
        <a:p>
          <a:endParaRPr lang="en-US"/>
        </a:p>
      </dgm:t>
    </dgm:pt>
    <dgm:pt modelId="{1306F3A1-7B61-46AF-9094-7AB9B4DC3030}" type="sibTrans" cxnId="{E4F0DC65-751C-487B-BEEF-F552A36ED8BC}">
      <dgm:prSet/>
      <dgm:spPr/>
      <dgm:t>
        <a:bodyPr/>
        <a:lstStyle/>
        <a:p>
          <a:endParaRPr lang="en-US"/>
        </a:p>
      </dgm:t>
    </dgm:pt>
    <dgm:pt modelId="{1FB221CC-A121-4E64-9265-5783AC1DBDBA}">
      <dgm:prSet/>
      <dgm:spPr>
        <a:solidFill>
          <a:srgbClr val="83CAA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Convenient online testing</a:t>
          </a:r>
        </a:p>
      </dgm:t>
    </dgm:pt>
    <dgm:pt modelId="{45831919-53C1-4557-A2F5-EB413BBC985A}" type="parTrans" cxnId="{5306F9E8-E69C-4BF9-ABB3-53F433431707}">
      <dgm:prSet/>
      <dgm:spPr/>
      <dgm:t>
        <a:bodyPr/>
        <a:lstStyle/>
        <a:p>
          <a:endParaRPr lang="en-US"/>
        </a:p>
      </dgm:t>
    </dgm:pt>
    <dgm:pt modelId="{87215488-FF68-4ECE-BEFE-A7EDB8D59770}" type="sibTrans" cxnId="{5306F9E8-E69C-4BF9-ABB3-53F433431707}">
      <dgm:prSet/>
      <dgm:spPr/>
      <dgm:t>
        <a:bodyPr/>
        <a:lstStyle/>
        <a:p>
          <a:endParaRPr lang="en-US"/>
        </a:p>
      </dgm:t>
    </dgm:pt>
    <dgm:pt modelId="{42443F53-A308-4E03-8025-7D96D09428FF}">
      <dgm:prSet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Same score data as the medical schools they apply to</a:t>
          </a:r>
        </a:p>
      </dgm:t>
    </dgm:pt>
    <dgm:pt modelId="{457BABEC-C49E-46BC-B31A-5E7E503BA0BE}" type="parTrans" cxnId="{469E7E60-66BB-40B0-A31D-BC8FECE27043}">
      <dgm:prSet/>
      <dgm:spPr/>
      <dgm:t>
        <a:bodyPr/>
        <a:lstStyle/>
        <a:p>
          <a:endParaRPr lang="en-US"/>
        </a:p>
      </dgm:t>
    </dgm:pt>
    <dgm:pt modelId="{62E5B53D-5754-41CF-950E-287255A1A502}" type="sibTrans" cxnId="{469E7E60-66BB-40B0-A31D-BC8FECE27043}">
      <dgm:prSet/>
      <dgm:spPr/>
      <dgm:t>
        <a:bodyPr/>
        <a:lstStyle/>
        <a:p>
          <a:endParaRPr lang="en-US"/>
        </a:p>
      </dgm:t>
    </dgm:pt>
    <dgm:pt modelId="{D9620D44-8E2A-4EDB-A426-C964C44619D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Unlimited distribution of scores to participating schools</a:t>
          </a:r>
        </a:p>
      </dgm:t>
    </dgm:pt>
    <dgm:pt modelId="{AA6D7B86-CAD0-4778-B811-D3FDA5BDF9B2}" type="parTrans" cxnId="{A39D9C00-77C4-4EB8-80E8-72AE54F85F9C}">
      <dgm:prSet/>
      <dgm:spPr/>
      <dgm:t>
        <a:bodyPr/>
        <a:lstStyle/>
        <a:p>
          <a:endParaRPr lang="en-US"/>
        </a:p>
      </dgm:t>
    </dgm:pt>
    <dgm:pt modelId="{C864BF2F-8DEA-4A74-8D40-C4EFADD1063F}" type="sibTrans" cxnId="{A39D9C00-77C4-4EB8-80E8-72AE54F85F9C}">
      <dgm:prSet/>
      <dgm:spPr/>
      <dgm:t>
        <a:bodyPr/>
        <a:lstStyle/>
        <a:p>
          <a:endParaRPr lang="en-US"/>
        </a:p>
      </dgm:t>
    </dgm:pt>
    <dgm:pt modelId="{7CED2400-327D-4766-B462-DFC7979D773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Year-to-year score reporting</a:t>
          </a:r>
        </a:p>
      </dgm:t>
    </dgm:pt>
    <dgm:pt modelId="{1B3A63EC-7574-4E43-B0B0-2DFE1BE49AD1}" type="parTrans" cxnId="{93381D99-6283-4C20-AB5A-A51417E90905}">
      <dgm:prSet/>
      <dgm:spPr/>
      <dgm:t>
        <a:bodyPr/>
        <a:lstStyle/>
        <a:p>
          <a:endParaRPr lang="en-US"/>
        </a:p>
      </dgm:t>
    </dgm:pt>
    <dgm:pt modelId="{7284CEEC-F549-473C-BE52-90A5B78B6C55}" type="sibTrans" cxnId="{93381D99-6283-4C20-AB5A-A51417E90905}">
      <dgm:prSet/>
      <dgm:spPr/>
      <dgm:t>
        <a:bodyPr/>
        <a:lstStyle/>
        <a:p>
          <a:endParaRPr lang="en-US"/>
        </a:p>
      </dgm:t>
    </dgm:pt>
    <dgm:pt modelId="{0CC53629-20DB-4EF5-A097-846EE902DACA}">
      <dgm:prSet/>
      <dgm:spPr>
        <a:solidFill>
          <a:srgbClr val="4DBBC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Optional retake if re-applying</a:t>
          </a:r>
        </a:p>
      </dgm:t>
    </dgm:pt>
    <dgm:pt modelId="{6F32FD6B-51F5-41B6-AC45-A0ED5558289B}" type="parTrans" cxnId="{89D016CB-1B45-4D70-8848-29FDDB417726}">
      <dgm:prSet/>
      <dgm:spPr/>
      <dgm:t>
        <a:bodyPr/>
        <a:lstStyle/>
        <a:p>
          <a:endParaRPr lang="en-US"/>
        </a:p>
      </dgm:t>
    </dgm:pt>
    <dgm:pt modelId="{F62EFB36-412B-4C34-B02B-641CDB2E2DD1}" type="sibTrans" cxnId="{89D016CB-1B45-4D70-8848-29FDDB417726}">
      <dgm:prSet/>
      <dgm:spPr/>
      <dgm:t>
        <a:bodyPr/>
        <a:lstStyle/>
        <a:p>
          <a:endParaRPr lang="en-US"/>
        </a:p>
      </dgm:t>
    </dgm:pt>
    <dgm:pt modelId="{7934A87E-E54C-4328-9D6A-5FD44F274AF5}" type="pres">
      <dgm:prSet presAssocID="{81B6D443-B277-4482-BB7F-0D75AC50E616}" presName="linear" presStyleCnt="0">
        <dgm:presLayoutVars>
          <dgm:animLvl val="lvl"/>
          <dgm:resizeHandles val="exact"/>
        </dgm:presLayoutVars>
      </dgm:prSet>
      <dgm:spPr/>
    </dgm:pt>
    <dgm:pt modelId="{FDB1255A-9315-47DB-81FB-8F78BE2C6ACE}" type="pres">
      <dgm:prSet presAssocID="{5E474A5E-14A2-4654-9708-9DF58C20B7A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1E96B3A-F45E-46C6-AFAF-55C47E3DA002}" type="pres">
      <dgm:prSet presAssocID="{D8904213-18D3-4F9B-B2CC-3339677B400F}" presName="spacer" presStyleCnt="0"/>
      <dgm:spPr/>
    </dgm:pt>
    <dgm:pt modelId="{6AC7214F-4BA6-4CDB-B184-14F514E3840E}" type="pres">
      <dgm:prSet presAssocID="{9AA6A825-367A-41B1-8D68-46FF9897941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7D05251-B16F-4E23-BBC8-74EBCAB55A8B}" type="pres">
      <dgm:prSet presAssocID="{1306F3A1-7B61-46AF-9094-7AB9B4DC3030}" presName="spacer" presStyleCnt="0"/>
      <dgm:spPr/>
    </dgm:pt>
    <dgm:pt modelId="{DEF66E6D-FC74-4BD0-A4B6-4DC31B1E92F6}" type="pres">
      <dgm:prSet presAssocID="{1FB221CC-A121-4E64-9265-5783AC1DBDB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317D20-4BB4-4FA5-BE63-23E357042D32}" type="pres">
      <dgm:prSet presAssocID="{87215488-FF68-4ECE-BEFE-A7EDB8D59770}" presName="spacer" presStyleCnt="0"/>
      <dgm:spPr/>
    </dgm:pt>
    <dgm:pt modelId="{7F0AC4FB-CEAF-4A27-878E-BF81E6E95ADB}" type="pres">
      <dgm:prSet presAssocID="{42443F53-A308-4E03-8025-7D96D09428F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D2388CF-7F0F-4961-BEEE-96F2028E5D93}" type="pres">
      <dgm:prSet presAssocID="{62E5B53D-5754-41CF-950E-287255A1A502}" presName="spacer" presStyleCnt="0"/>
      <dgm:spPr/>
    </dgm:pt>
    <dgm:pt modelId="{6BC30F44-9A70-4582-AB7E-D11568C4D965}" type="pres">
      <dgm:prSet presAssocID="{D9620D44-8E2A-4EDB-A426-C964C44619D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4CB1B34-AE42-4D3A-B46C-432CC6066163}" type="pres">
      <dgm:prSet presAssocID="{C864BF2F-8DEA-4A74-8D40-C4EFADD1063F}" presName="spacer" presStyleCnt="0"/>
      <dgm:spPr/>
    </dgm:pt>
    <dgm:pt modelId="{92B8E83D-9FF1-44B2-BC48-09EDED4AC77D}" type="pres">
      <dgm:prSet presAssocID="{7CED2400-327D-4766-B462-DFC7979D773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0A44D74-77B7-4249-8226-FEE8FD675C4B}" type="pres">
      <dgm:prSet presAssocID="{7284CEEC-F549-473C-BE52-90A5B78B6C55}" presName="spacer" presStyleCnt="0"/>
      <dgm:spPr/>
    </dgm:pt>
    <dgm:pt modelId="{79A8D35E-0FD4-49EA-AC92-F64E23ADC2E3}" type="pres">
      <dgm:prSet presAssocID="{0CC53629-20DB-4EF5-A097-846EE902DAC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39D9C00-77C4-4EB8-80E8-72AE54F85F9C}" srcId="{81B6D443-B277-4482-BB7F-0D75AC50E616}" destId="{D9620D44-8E2A-4EDB-A426-C964C44619DE}" srcOrd="4" destOrd="0" parTransId="{AA6D7B86-CAD0-4778-B811-D3FDA5BDF9B2}" sibTransId="{C864BF2F-8DEA-4A74-8D40-C4EFADD1063F}"/>
    <dgm:cxn modelId="{385C3C26-C1F3-46D9-9ED3-A75FA15B3B01}" type="presOf" srcId="{5E474A5E-14A2-4654-9708-9DF58C20B7A4}" destId="{FDB1255A-9315-47DB-81FB-8F78BE2C6ACE}" srcOrd="0" destOrd="0" presId="urn:microsoft.com/office/officeart/2005/8/layout/vList2"/>
    <dgm:cxn modelId="{469E7E60-66BB-40B0-A31D-BC8FECE27043}" srcId="{81B6D443-B277-4482-BB7F-0D75AC50E616}" destId="{42443F53-A308-4E03-8025-7D96D09428FF}" srcOrd="3" destOrd="0" parTransId="{457BABEC-C49E-46BC-B31A-5E7E503BA0BE}" sibTransId="{62E5B53D-5754-41CF-950E-287255A1A502}"/>
    <dgm:cxn modelId="{1C046143-FED1-4986-92CE-AE1B4DF221CD}" type="presOf" srcId="{7CED2400-327D-4766-B462-DFC7979D7733}" destId="{92B8E83D-9FF1-44B2-BC48-09EDED4AC77D}" srcOrd="0" destOrd="0" presId="urn:microsoft.com/office/officeart/2005/8/layout/vList2"/>
    <dgm:cxn modelId="{E4F0DC65-751C-487B-BEEF-F552A36ED8BC}" srcId="{81B6D443-B277-4482-BB7F-0D75AC50E616}" destId="{9AA6A825-367A-41B1-8D68-46FF98979413}" srcOrd="1" destOrd="0" parTransId="{5123AC5D-1F76-42B3-A3A0-5E871A590EAB}" sibTransId="{1306F3A1-7B61-46AF-9094-7AB9B4DC3030}"/>
    <dgm:cxn modelId="{87461048-D8AA-466F-ADC6-3386F094D6E7}" type="presOf" srcId="{D9620D44-8E2A-4EDB-A426-C964C44619DE}" destId="{6BC30F44-9A70-4582-AB7E-D11568C4D965}" srcOrd="0" destOrd="0" presId="urn:microsoft.com/office/officeart/2005/8/layout/vList2"/>
    <dgm:cxn modelId="{AF221D69-B6AB-4C14-B9E6-0CD5F8ED37B8}" type="presOf" srcId="{42443F53-A308-4E03-8025-7D96D09428FF}" destId="{7F0AC4FB-CEAF-4A27-878E-BF81E6E95ADB}" srcOrd="0" destOrd="0" presId="urn:microsoft.com/office/officeart/2005/8/layout/vList2"/>
    <dgm:cxn modelId="{DF7DD74A-65C3-4852-8B73-5FFDFC3F697F}" type="presOf" srcId="{0CC53629-20DB-4EF5-A097-846EE902DACA}" destId="{79A8D35E-0FD4-49EA-AC92-F64E23ADC2E3}" srcOrd="0" destOrd="0" presId="urn:microsoft.com/office/officeart/2005/8/layout/vList2"/>
    <dgm:cxn modelId="{93381D99-6283-4C20-AB5A-A51417E90905}" srcId="{81B6D443-B277-4482-BB7F-0D75AC50E616}" destId="{7CED2400-327D-4766-B462-DFC7979D7733}" srcOrd="5" destOrd="0" parTransId="{1B3A63EC-7574-4E43-B0B0-2DFE1BE49AD1}" sibTransId="{7284CEEC-F549-473C-BE52-90A5B78B6C55}"/>
    <dgm:cxn modelId="{4D7068B7-4BD6-4CBC-A853-64AD8747E232}" type="presOf" srcId="{9AA6A825-367A-41B1-8D68-46FF98979413}" destId="{6AC7214F-4BA6-4CDB-B184-14F514E3840E}" srcOrd="0" destOrd="0" presId="urn:microsoft.com/office/officeart/2005/8/layout/vList2"/>
    <dgm:cxn modelId="{E05652B9-27ED-4748-9AB5-9866C22A2F7B}" type="presOf" srcId="{81B6D443-B277-4482-BB7F-0D75AC50E616}" destId="{7934A87E-E54C-4328-9D6A-5FD44F274AF5}" srcOrd="0" destOrd="0" presId="urn:microsoft.com/office/officeart/2005/8/layout/vList2"/>
    <dgm:cxn modelId="{89D016CB-1B45-4D70-8848-29FDDB417726}" srcId="{81B6D443-B277-4482-BB7F-0D75AC50E616}" destId="{0CC53629-20DB-4EF5-A097-846EE902DACA}" srcOrd="6" destOrd="0" parTransId="{6F32FD6B-51F5-41B6-AC45-A0ED5558289B}" sibTransId="{F62EFB36-412B-4C34-B02B-641CDB2E2DD1}"/>
    <dgm:cxn modelId="{B4425EDF-E3F0-494A-AA55-C79D91F3656A}" srcId="{81B6D443-B277-4482-BB7F-0D75AC50E616}" destId="{5E474A5E-14A2-4654-9708-9DF58C20B7A4}" srcOrd="0" destOrd="0" parTransId="{67A6E8EF-A497-419B-AE78-E728164E0571}" sibTransId="{D8904213-18D3-4F9B-B2CC-3339677B400F}"/>
    <dgm:cxn modelId="{5306F9E8-E69C-4BF9-ABB3-53F433431707}" srcId="{81B6D443-B277-4482-BB7F-0D75AC50E616}" destId="{1FB221CC-A121-4E64-9265-5783AC1DBDBA}" srcOrd="2" destOrd="0" parTransId="{45831919-53C1-4557-A2F5-EB413BBC985A}" sibTransId="{87215488-FF68-4ECE-BEFE-A7EDB8D59770}"/>
    <dgm:cxn modelId="{71A803F1-6BFC-4627-A6B1-3D41891CC3F6}" type="presOf" srcId="{1FB221CC-A121-4E64-9265-5783AC1DBDBA}" destId="{DEF66E6D-FC74-4BD0-A4B6-4DC31B1E92F6}" srcOrd="0" destOrd="0" presId="urn:microsoft.com/office/officeart/2005/8/layout/vList2"/>
    <dgm:cxn modelId="{137FE9C3-3B49-4C0A-80CC-B748501CDF98}" type="presParOf" srcId="{7934A87E-E54C-4328-9D6A-5FD44F274AF5}" destId="{FDB1255A-9315-47DB-81FB-8F78BE2C6ACE}" srcOrd="0" destOrd="0" presId="urn:microsoft.com/office/officeart/2005/8/layout/vList2"/>
    <dgm:cxn modelId="{20960405-7C7E-4557-BFC5-12DBF0A44AF8}" type="presParOf" srcId="{7934A87E-E54C-4328-9D6A-5FD44F274AF5}" destId="{F1E96B3A-F45E-46C6-AFAF-55C47E3DA002}" srcOrd="1" destOrd="0" presId="urn:microsoft.com/office/officeart/2005/8/layout/vList2"/>
    <dgm:cxn modelId="{D5C8FE35-DB86-446C-8283-BAA81FDF60AD}" type="presParOf" srcId="{7934A87E-E54C-4328-9D6A-5FD44F274AF5}" destId="{6AC7214F-4BA6-4CDB-B184-14F514E3840E}" srcOrd="2" destOrd="0" presId="urn:microsoft.com/office/officeart/2005/8/layout/vList2"/>
    <dgm:cxn modelId="{86119851-2B4D-4924-A1E5-B41E4C3822FA}" type="presParOf" srcId="{7934A87E-E54C-4328-9D6A-5FD44F274AF5}" destId="{F7D05251-B16F-4E23-BBC8-74EBCAB55A8B}" srcOrd="3" destOrd="0" presId="urn:microsoft.com/office/officeart/2005/8/layout/vList2"/>
    <dgm:cxn modelId="{DA9FA6DE-8E9B-4523-BDDC-176CCD6F058A}" type="presParOf" srcId="{7934A87E-E54C-4328-9D6A-5FD44F274AF5}" destId="{DEF66E6D-FC74-4BD0-A4B6-4DC31B1E92F6}" srcOrd="4" destOrd="0" presId="urn:microsoft.com/office/officeart/2005/8/layout/vList2"/>
    <dgm:cxn modelId="{FDBADA69-0F82-434A-ABD5-0F2D2453EB77}" type="presParOf" srcId="{7934A87E-E54C-4328-9D6A-5FD44F274AF5}" destId="{6A317D20-4BB4-4FA5-BE63-23E357042D32}" srcOrd="5" destOrd="0" presId="urn:microsoft.com/office/officeart/2005/8/layout/vList2"/>
    <dgm:cxn modelId="{6D251AE5-1E2C-429C-80F2-0F66384D168E}" type="presParOf" srcId="{7934A87E-E54C-4328-9D6A-5FD44F274AF5}" destId="{7F0AC4FB-CEAF-4A27-878E-BF81E6E95ADB}" srcOrd="6" destOrd="0" presId="urn:microsoft.com/office/officeart/2005/8/layout/vList2"/>
    <dgm:cxn modelId="{CC3523BC-56B7-493A-B65B-B1CE7E3082EF}" type="presParOf" srcId="{7934A87E-E54C-4328-9D6A-5FD44F274AF5}" destId="{ED2388CF-7F0F-4961-BEEE-96F2028E5D93}" srcOrd="7" destOrd="0" presId="urn:microsoft.com/office/officeart/2005/8/layout/vList2"/>
    <dgm:cxn modelId="{6130FE86-421D-473D-862F-64E9CACC78EF}" type="presParOf" srcId="{7934A87E-E54C-4328-9D6A-5FD44F274AF5}" destId="{6BC30F44-9A70-4582-AB7E-D11568C4D965}" srcOrd="8" destOrd="0" presId="urn:microsoft.com/office/officeart/2005/8/layout/vList2"/>
    <dgm:cxn modelId="{7CDC6A6F-A08C-4086-B5D2-44812AC951C6}" type="presParOf" srcId="{7934A87E-E54C-4328-9D6A-5FD44F274AF5}" destId="{84CB1B34-AE42-4D3A-B46C-432CC6066163}" srcOrd="9" destOrd="0" presId="urn:microsoft.com/office/officeart/2005/8/layout/vList2"/>
    <dgm:cxn modelId="{790B90D6-9FFC-447D-8F9A-77C4851AC601}" type="presParOf" srcId="{7934A87E-E54C-4328-9D6A-5FD44F274AF5}" destId="{92B8E83D-9FF1-44B2-BC48-09EDED4AC77D}" srcOrd="10" destOrd="0" presId="urn:microsoft.com/office/officeart/2005/8/layout/vList2"/>
    <dgm:cxn modelId="{D94970DA-0840-448A-A5E9-9785D681BDFB}" type="presParOf" srcId="{7934A87E-E54C-4328-9D6A-5FD44F274AF5}" destId="{F0A44D74-77B7-4249-8226-FEE8FD675C4B}" srcOrd="11" destOrd="0" presId="urn:microsoft.com/office/officeart/2005/8/layout/vList2"/>
    <dgm:cxn modelId="{E7BE3A8A-03F0-499C-846B-1E348C3A6996}" type="presParOf" srcId="{7934A87E-E54C-4328-9D6A-5FD44F274AF5}" destId="{79A8D35E-0FD4-49EA-AC92-F64E23ADC2E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70A16-15EB-4DFB-BEEE-20CBD0A130BD}">
      <dsp:nvSpPr>
        <dsp:cNvPr id="0" name=""/>
        <dsp:cNvSpPr/>
      </dsp:nvSpPr>
      <dsp:spPr>
        <a:xfrm>
          <a:off x="2584342" y="1710233"/>
          <a:ext cx="1300482" cy="130048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4793" y="1900684"/>
        <a:ext cx="919580" cy="919580"/>
      </dsp:txXfrm>
    </dsp:sp>
    <dsp:sp modelId="{28B02100-7FAA-4D43-AF1C-77566D906E6F}">
      <dsp:nvSpPr>
        <dsp:cNvPr id="0" name=""/>
        <dsp:cNvSpPr/>
      </dsp:nvSpPr>
      <dsp:spPr>
        <a:xfrm rot="16200000">
          <a:off x="3106449" y="1564004"/>
          <a:ext cx="256269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56269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8177" y="1575692"/>
        <a:ext cx="12813" cy="12813"/>
      </dsp:txXfrm>
    </dsp:sp>
    <dsp:sp modelId="{35CCA366-5AB7-4D74-807D-B9087C670530}">
      <dsp:nvSpPr>
        <dsp:cNvPr id="0" name=""/>
        <dsp:cNvSpPr/>
      </dsp:nvSpPr>
      <dsp:spPr>
        <a:xfrm>
          <a:off x="2375426" y="-119619"/>
          <a:ext cx="1718314" cy="15735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Personal Statement</a:t>
          </a:r>
        </a:p>
      </dsp:txBody>
      <dsp:txXfrm>
        <a:off x="2627067" y="110827"/>
        <a:ext cx="1215032" cy="1112691"/>
      </dsp:txXfrm>
    </dsp:sp>
    <dsp:sp modelId="{5D1F39B5-06B7-46D3-B12B-76C59006FA59}">
      <dsp:nvSpPr>
        <dsp:cNvPr id="0" name=""/>
        <dsp:cNvSpPr/>
      </dsp:nvSpPr>
      <dsp:spPr>
        <a:xfrm rot="19800000">
          <a:off x="3784054" y="1966296"/>
          <a:ext cx="203850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03850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0883" y="1979295"/>
        <a:ext cx="10192" cy="10192"/>
      </dsp:txXfrm>
    </dsp:sp>
    <dsp:sp modelId="{567AD9FD-F70E-46D2-B377-0174856D5415}">
      <dsp:nvSpPr>
        <dsp:cNvPr id="0" name=""/>
        <dsp:cNvSpPr/>
      </dsp:nvSpPr>
      <dsp:spPr>
        <a:xfrm>
          <a:off x="3841869" y="727032"/>
          <a:ext cx="1718314" cy="1573583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Letters of Recommendation</a:t>
          </a:r>
        </a:p>
      </dsp:txBody>
      <dsp:txXfrm>
        <a:off x="4093510" y="957478"/>
        <a:ext cx="1215032" cy="1112691"/>
      </dsp:txXfrm>
    </dsp:sp>
    <dsp:sp modelId="{F6A4766D-C73C-488B-A83D-539ED0802B4C}">
      <dsp:nvSpPr>
        <dsp:cNvPr id="0" name=""/>
        <dsp:cNvSpPr/>
      </dsp:nvSpPr>
      <dsp:spPr>
        <a:xfrm rot="1800000">
          <a:off x="3784054" y="2718463"/>
          <a:ext cx="203850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03850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0883" y="2731462"/>
        <a:ext cx="10192" cy="10192"/>
      </dsp:txXfrm>
    </dsp:sp>
    <dsp:sp modelId="{C0E0F6DB-610D-475E-A973-FF77BF783E7D}">
      <dsp:nvSpPr>
        <dsp:cNvPr id="0" name=""/>
        <dsp:cNvSpPr/>
      </dsp:nvSpPr>
      <dsp:spPr>
        <a:xfrm>
          <a:off x="3841869" y="2420334"/>
          <a:ext cx="1718314" cy="157358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Experiences</a:t>
          </a:r>
        </a:p>
      </dsp:txBody>
      <dsp:txXfrm>
        <a:off x="4093510" y="2650780"/>
        <a:ext cx="1215032" cy="1112691"/>
      </dsp:txXfrm>
    </dsp:sp>
    <dsp:sp modelId="{E869AF59-9059-4554-B851-E84E062F9450}">
      <dsp:nvSpPr>
        <dsp:cNvPr id="0" name=""/>
        <dsp:cNvSpPr/>
      </dsp:nvSpPr>
      <dsp:spPr>
        <a:xfrm rot="5400000">
          <a:off x="3106449" y="3120756"/>
          <a:ext cx="256269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56269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8177" y="3132444"/>
        <a:ext cx="12813" cy="12813"/>
      </dsp:txXfrm>
    </dsp:sp>
    <dsp:sp modelId="{A5E86ABD-2C59-4E3F-83B1-71B49EEA617A}">
      <dsp:nvSpPr>
        <dsp:cNvPr id="0" name=""/>
        <dsp:cNvSpPr/>
      </dsp:nvSpPr>
      <dsp:spPr>
        <a:xfrm>
          <a:off x="2375426" y="3266985"/>
          <a:ext cx="1718314" cy="1573583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Interview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(traditional, MMI)</a:t>
          </a:r>
        </a:p>
      </dsp:txBody>
      <dsp:txXfrm>
        <a:off x="2627067" y="3497431"/>
        <a:ext cx="1215032" cy="1112691"/>
      </dsp:txXfrm>
    </dsp:sp>
    <dsp:sp modelId="{A42DD016-0E85-4C17-BF9D-5313B1B17680}">
      <dsp:nvSpPr>
        <dsp:cNvPr id="0" name=""/>
        <dsp:cNvSpPr/>
      </dsp:nvSpPr>
      <dsp:spPr>
        <a:xfrm rot="9000000">
          <a:off x="2481263" y="2718463"/>
          <a:ext cx="203850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03850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78092" y="2731462"/>
        <a:ext cx="10192" cy="10192"/>
      </dsp:txXfrm>
    </dsp:sp>
    <dsp:sp modelId="{71BF3B02-50DA-4FE1-8698-248E8524BDA2}">
      <dsp:nvSpPr>
        <dsp:cNvPr id="0" name=""/>
        <dsp:cNvSpPr/>
      </dsp:nvSpPr>
      <dsp:spPr>
        <a:xfrm>
          <a:off x="908984" y="2420334"/>
          <a:ext cx="1718314" cy="157358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Other school- specific assessments</a:t>
          </a:r>
        </a:p>
      </dsp:txBody>
      <dsp:txXfrm>
        <a:off x="1160625" y="2650780"/>
        <a:ext cx="1215032" cy="1112691"/>
      </dsp:txXfrm>
    </dsp:sp>
    <dsp:sp modelId="{23FA027D-2134-4EE3-8E42-AC2CC8F9F671}">
      <dsp:nvSpPr>
        <dsp:cNvPr id="0" name=""/>
        <dsp:cNvSpPr/>
      </dsp:nvSpPr>
      <dsp:spPr>
        <a:xfrm rot="12600000">
          <a:off x="2482021" y="1966499"/>
          <a:ext cx="203038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203038" y="180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78464" y="1979518"/>
        <a:ext cx="10151" cy="10151"/>
      </dsp:txXfrm>
    </dsp:sp>
    <dsp:sp modelId="{498D70B8-20E4-4BB1-9F1E-3016C7A12601}">
      <dsp:nvSpPr>
        <dsp:cNvPr id="0" name=""/>
        <dsp:cNvSpPr/>
      </dsp:nvSpPr>
      <dsp:spPr>
        <a:xfrm>
          <a:off x="908151" y="726271"/>
          <a:ext cx="1719978" cy="157510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AAMC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PREview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scores</a:t>
          </a:r>
        </a:p>
      </dsp:txBody>
      <dsp:txXfrm>
        <a:off x="1160036" y="956940"/>
        <a:ext cx="1216208" cy="1113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5001E-8E6B-4B55-9B99-D9F2DF26CE56}">
      <dsp:nvSpPr>
        <dsp:cNvPr id="0" name=""/>
        <dsp:cNvSpPr/>
      </dsp:nvSpPr>
      <dsp:spPr>
        <a:xfrm>
          <a:off x="543619" y="0"/>
          <a:ext cx="9911977" cy="3982454"/>
        </a:xfrm>
        <a:prstGeom prst="rightArrow">
          <a:avLst/>
        </a:prstGeom>
        <a:gradFill flip="none" rotWithShape="1">
          <a:gsLst>
            <a:gs pos="0">
              <a:srgbClr val="FF99CC"/>
            </a:gs>
            <a:gs pos="50000">
              <a:srgbClr val="B41F60"/>
            </a:gs>
            <a:gs pos="100000">
              <a:srgbClr val="5F249F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F96F-4740-4706-884D-4E737657C60E}">
      <dsp:nvSpPr>
        <dsp:cNvPr id="0" name=""/>
        <dsp:cNvSpPr/>
      </dsp:nvSpPr>
      <dsp:spPr>
        <a:xfrm>
          <a:off x="3222" y="1194736"/>
          <a:ext cx="1939900" cy="159298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 AMCAS schools</a:t>
          </a:r>
        </a:p>
      </dsp:txBody>
      <dsp:txXfrm>
        <a:off x="80985" y="1272499"/>
        <a:ext cx="1784374" cy="1437455"/>
      </dsp:txXfrm>
    </dsp:sp>
    <dsp:sp modelId="{3A63BC86-19E6-465E-9E1A-FCE993987EAF}">
      <dsp:nvSpPr>
        <dsp:cNvPr id="0" name=""/>
        <dsp:cNvSpPr/>
      </dsp:nvSpPr>
      <dsp:spPr>
        <a:xfrm>
          <a:off x="2266440" y="1194736"/>
          <a:ext cx="1939900" cy="159298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Schools</a:t>
          </a:r>
        </a:p>
      </dsp:txBody>
      <dsp:txXfrm>
        <a:off x="2344203" y="1272499"/>
        <a:ext cx="1784374" cy="1437455"/>
      </dsp:txXfrm>
    </dsp:sp>
    <dsp:sp modelId="{4FA1267C-9478-4D62-A35E-B2DA507FDCA4}">
      <dsp:nvSpPr>
        <dsp:cNvPr id="0" name=""/>
        <dsp:cNvSpPr/>
      </dsp:nvSpPr>
      <dsp:spPr>
        <a:xfrm>
          <a:off x="4529658" y="1194736"/>
          <a:ext cx="1939900" cy="159298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2022</a:t>
          </a:r>
          <a:r>
            <a:rPr lang="en-US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Schools</a:t>
          </a:r>
        </a:p>
      </dsp:txBody>
      <dsp:txXfrm>
        <a:off x="4607421" y="1272499"/>
        <a:ext cx="1784374" cy="1437455"/>
      </dsp:txXfrm>
    </dsp:sp>
    <dsp:sp modelId="{304EB327-68A6-4C7A-ACB8-151F6B8889E1}">
      <dsp:nvSpPr>
        <dsp:cNvPr id="0" name=""/>
        <dsp:cNvSpPr/>
      </dsp:nvSpPr>
      <dsp:spPr>
        <a:xfrm>
          <a:off x="6792875" y="1194736"/>
          <a:ext cx="1939900" cy="159298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2023</a:t>
          </a:r>
          <a:endParaRPr lang="en-US" sz="16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25 – 30 Expected</a:t>
          </a:r>
        </a:p>
      </dsp:txBody>
      <dsp:txXfrm>
        <a:off x="6870638" y="1272499"/>
        <a:ext cx="1784374" cy="1437455"/>
      </dsp:txXfrm>
    </dsp:sp>
    <dsp:sp modelId="{83B5C2D9-A4CE-4A0B-981A-420931F6BB03}">
      <dsp:nvSpPr>
        <dsp:cNvPr id="0" name=""/>
        <dsp:cNvSpPr/>
      </dsp:nvSpPr>
      <dsp:spPr>
        <a:xfrm>
          <a:off x="9056093" y="1194736"/>
          <a:ext cx="1939900" cy="159298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9133856" y="1272499"/>
        <a:ext cx="1784374" cy="1437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18F99-F9BC-4CAD-A647-B4272A239C02}">
      <dsp:nvSpPr>
        <dsp:cNvPr id="0" name=""/>
        <dsp:cNvSpPr/>
      </dsp:nvSpPr>
      <dsp:spPr>
        <a:xfrm>
          <a:off x="4940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8E38A-840B-4CC3-A90C-45760453E077}">
      <dsp:nvSpPr>
        <dsp:cNvPr id="0" name=""/>
        <dsp:cNvSpPr/>
      </dsp:nvSpPr>
      <dsp:spPr>
        <a:xfrm>
          <a:off x="354634" y="1513720"/>
          <a:ext cx="1830664" cy="1644742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Review Testing Conditions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402807" y="1561893"/>
        <a:ext cx="1734318" cy="1548396"/>
      </dsp:txXfrm>
    </dsp:sp>
    <dsp:sp modelId="{92150168-36A0-4DD3-87C4-D9483869E516}">
      <dsp:nvSpPr>
        <dsp:cNvPr id="0" name=""/>
        <dsp:cNvSpPr/>
      </dsp:nvSpPr>
      <dsp:spPr>
        <a:xfrm>
          <a:off x="2277774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D6AC0-0E98-4F0D-8D25-65BD2FBA038D}">
      <dsp:nvSpPr>
        <dsp:cNvPr id="0" name=""/>
        <dsp:cNvSpPr/>
      </dsp:nvSpPr>
      <dsp:spPr>
        <a:xfrm>
          <a:off x="2621944" y="1513727"/>
          <a:ext cx="1807897" cy="1610915"/>
        </a:xfrm>
        <a:prstGeom prst="roundRect">
          <a:avLst>
            <a:gd name="adj" fmla="val 10000"/>
          </a:avLst>
        </a:prstGeom>
        <a:solidFill>
          <a:srgbClr val="2B8EC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Consult “Resources Not Requiring Prior Approval</a:t>
          </a:r>
        </a:p>
      </dsp:txBody>
      <dsp:txXfrm>
        <a:off x="2669126" y="1560909"/>
        <a:ext cx="1713533" cy="1516551"/>
      </dsp:txXfrm>
    </dsp:sp>
    <dsp:sp modelId="{72EC735F-CDCE-45E4-BFAD-AFD8F90708F2}">
      <dsp:nvSpPr>
        <dsp:cNvPr id="0" name=""/>
        <dsp:cNvSpPr/>
      </dsp:nvSpPr>
      <dsp:spPr>
        <a:xfrm>
          <a:off x="4539224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9DA96-DD36-44ED-AAF1-F6CDE7D3E10D}">
      <dsp:nvSpPr>
        <dsp:cNvPr id="0" name=""/>
        <dsp:cNvSpPr/>
      </dsp:nvSpPr>
      <dsp:spPr>
        <a:xfrm>
          <a:off x="4922943" y="1496814"/>
          <a:ext cx="1796433" cy="1610915"/>
        </a:xfrm>
        <a:prstGeom prst="roundRect">
          <a:avLst>
            <a:gd name="adj" fmla="val 10000"/>
          </a:avLst>
        </a:prstGeom>
        <a:solidFill>
          <a:srgbClr val="4DBBC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Application Cycles and Important Dates</a:t>
          </a:r>
        </a:p>
      </dsp:txBody>
      <dsp:txXfrm>
        <a:off x="4970125" y="1543996"/>
        <a:ext cx="1702069" cy="1516551"/>
      </dsp:txXfrm>
    </dsp:sp>
    <dsp:sp modelId="{E709FD74-7819-47A9-8206-6D6FAA886932}">
      <dsp:nvSpPr>
        <dsp:cNvPr id="0" name=""/>
        <dsp:cNvSpPr/>
      </dsp:nvSpPr>
      <dsp:spPr>
        <a:xfrm>
          <a:off x="6794942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5245-2ED5-4E8F-AC7E-1E3F27FDC5B3}">
      <dsp:nvSpPr>
        <dsp:cNvPr id="0" name=""/>
        <dsp:cNvSpPr/>
      </dsp:nvSpPr>
      <dsp:spPr>
        <a:xfrm>
          <a:off x="7097685" y="1488605"/>
          <a:ext cx="1957525" cy="1598164"/>
        </a:xfrm>
        <a:prstGeom prst="roundRect">
          <a:avLst>
            <a:gd name="adj" fmla="val 10000"/>
          </a:avLst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Review Documentation Requirements</a:t>
          </a:r>
        </a:p>
      </dsp:txBody>
      <dsp:txXfrm>
        <a:off x="7144494" y="1535414"/>
        <a:ext cx="1863907" cy="1504546"/>
      </dsp:txXfrm>
    </dsp:sp>
    <dsp:sp modelId="{BD0D5C1E-C488-4E74-BB39-6437D7CF0C64}">
      <dsp:nvSpPr>
        <dsp:cNvPr id="0" name=""/>
        <dsp:cNvSpPr/>
      </dsp:nvSpPr>
      <dsp:spPr>
        <a:xfrm>
          <a:off x="9131207" y="1164677"/>
          <a:ext cx="1885418" cy="72777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4364B-690C-4574-ACAF-3ED6577C9413}">
      <dsp:nvSpPr>
        <dsp:cNvPr id="0" name=""/>
        <dsp:cNvSpPr/>
      </dsp:nvSpPr>
      <dsp:spPr>
        <a:xfrm>
          <a:off x="9444211" y="1479912"/>
          <a:ext cx="1981550" cy="170339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Submit Application and Supporting Documentation</a:t>
          </a:r>
        </a:p>
      </dsp:txBody>
      <dsp:txXfrm>
        <a:off x="9494102" y="1529803"/>
        <a:ext cx="1881768" cy="1603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7BBB-5988-4459-8B00-D3434C0238C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Review timeframes are 30 – 60 days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Applications that arrive incomplete often take longer</a:t>
          </a:r>
        </a:p>
      </dsp:txBody>
      <dsp:txXfrm rot="-5400000">
        <a:off x="3785616" y="142354"/>
        <a:ext cx="6729984" cy="1121829"/>
      </dsp:txXfrm>
    </dsp:sp>
    <dsp:sp modelId="{7FE7A8AF-0FB0-4E8A-8CA6-9D3EA24653B5}">
      <dsp:nvSpPr>
        <dsp:cNvPr id="0" name=""/>
        <dsp:cNvSpPr/>
      </dsp:nvSpPr>
      <dsp:spPr>
        <a:xfrm>
          <a:off x="0" y="2124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 Early!</a:t>
          </a:r>
        </a:p>
      </dsp:txBody>
      <dsp:txXfrm>
        <a:off x="0" y="2124"/>
        <a:ext cx="3785616" cy="1402286"/>
      </dsp:txXfrm>
    </dsp:sp>
    <dsp:sp modelId="{23D767CA-0316-436D-B282-BC056CAA67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If you have multiple conditions, review the guidelines for each.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Share the guidelines with a qualified professional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Contact the PREview Accommodations team with any questions</a:t>
          </a:r>
        </a:p>
      </dsp:txBody>
      <dsp:txXfrm rot="-5400000">
        <a:off x="3785616" y="1614754"/>
        <a:ext cx="6729984" cy="1121829"/>
      </dsp:txXfrm>
    </dsp:sp>
    <dsp:sp modelId="{E4317673-C5B0-4FA4-A390-72AC0DA5522A}">
      <dsp:nvSpPr>
        <dsp:cNvPr id="0" name=""/>
        <dsp:cNvSpPr/>
      </dsp:nvSpPr>
      <dsp:spPr>
        <a:xfrm>
          <a:off x="0" y="1474525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Review the Documentation Guidelines carefully</a:t>
          </a:r>
          <a:endParaRPr lang="en-US" sz="3000" kern="1200" dirty="0"/>
        </a:p>
      </dsp:txBody>
      <dsp:txXfrm>
        <a:off x="0" y="1474525"/>
        <a:ext cx="3785616" cy="1402286"/>
      </dsp:txXfrm>
    </dsp:sp>
    <dsp:sp modelId="{63810719-7E31-4327-9926-F22478E3BFD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Review the currency requirements for the condition(s) for which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you are applying</a:t>
          </a:r>
        </a:p>
      </dsp:txBody>
      <dsp:txXfrm rot="-5400000">
        <a:off x="3785616" y="3087154"/>
        <a:ext cx="6729984" cy="1121829"/>
      </dsp:txXfrm>
    </dsp:sp>
    <dsp:sp modelId="{C555A524-F519-41A1-9DDA-E7F66984E9D2}">
      <dsp:nvSpPr>
        <dsp:cNvPr id="0" name=""/>
        <dsp:cNvSpPr/>
      </dsp:nvSpPr>
      <dsp:spPr>
        <a:xfrm>
          <a:off x="0" y="2946926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Ensure your documentation is current</a:t>
          </a:r>
        </a:p>
      </dsp:txBody>
      <dsp:txXfrm>
        <a:off x="0" y="2946926"/>
        <a:ext cx="3785616" cy="1402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7BBB-5988-4459-8B00-D3434C0238C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AAMC requires more than just a recent evaluation – ensure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application includes everything listed in the requirements</a:t>
          </a:r>
        </a:p>
      </dsp:txBody>
      <dsp:txXfrm rot="-5400000">
        <a:off x="3785616" y="142354"/>
        <a:ext cx="6729984" cy="1121829"/>
      </dsp:txXfrm>
    </dsp:sp>
    <dsp:sp modelId="{7FE7A8AF-0FB0-4E8A-8CA6-9D3EA24653B5}">
      <dsp:nvSpPr>
        <dsp:cNvPr id="0" name=""/>
        <dsp:cNvSpPr/>
      </dsp:nvSpPr>
      <dsp:spPr>
        <a:xfrm>
          <a:off x="0" y="2124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</a:t>
          </a:r>
          <a:r>
            <a:rPr lang="en-US" sz="2800" u="sng" kern="1200" dirty="0"/>
            <a:t>all</a:t>
          </a:r>
          <a:r>
            <a:rPr lang="en-US" sz="2800" kern="1200" dirty="0"/>
            <a:t> required documentation</a:t>
          </a:r>
        </a:p>
      </dsp:txBody>
      <dsp:txXfrm>
        <a:off x="0" y="2124"/>
        <a:ext cx="3785616" cy="1402286"/>
      </dsp:txXfrm>
    </dsp:sp>
    <dsp:sp modelId="{23D767CA-0316-436D-B282-BC056CAA67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Do not just reiterate the information in the professionals’ evaluation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Augment the evaluation with real life experience, examples, and how the condition affects you</a:t>
          </a:r>
        </a:p>
      </dsp:txBody>
      <dsp:txXfrm rot="-5400000">
        <a:off x="3785616" y="1614754"/>
        <a:ext cx="6729984" cy="1121829"/>
      </dsp:txXfrm>
    </dsp:sp>
    <dsp:sp modelId="{E4317673-C5B0-4FA4-A390-72AC0DA5522A}">
      <dsp:nvSpPr>
        <dsp:cNvPr id="0" name=""/>
        <dsp:cNvSpPr/>
      </dsp:nvSpPr>
      <dsp:spPr>
        <a:xfrm>
          <a:off x="0" y="1474525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Get personal with the Personal Statement</a:t>
          </a:r>
          <a:endParaRPr lang="en-US" sz="2800" kern="1200" dirty="0"/>
        </a:p>
      </dsp:txBody>
      <dsp:txXfrm>
        <a:off x="0" y="1474525"/>
        <a:ext cx="3785616" cy="1402286"/>
      </dsp:txXfrm>
    </dsp:sp>
    <dsp:sp modelId="{63810719-7E31-4327-9926-F22478E3BFD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Submit a PREview application even if the MCAT application is already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submitted or MCAT determination received</a:t>
          </a:r>
        </a:p>
      </dsp:txBody>
      <dsp:txXfrm rot="-5400000">
        <a:off x="3785616" y="3087154"/>
        <a:ext cx="6729984" cy="1121829"/>
      </dsp:txXfrm>
    </dsp:sp>
    <dsp:sp modelId="{C555A524-F519-41A1-9DDA-E7F66984E9D2}">
      <dsp:nvSpPr>
        <dsp:cNvPr id="0" name=""/>
        <dsp:cNvSpPr/>
      </dsp:nvSpPr>
      <dsp:spPr>
        <a:xfrm>
          <a:off x="0" y="2946926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Remember the PREview and MCAT applications are separate</a:t>
          </a:r>
        </a:p>
      </dsp:txBody>
      <dsp:txXfrm>
        <a:off x="0" y="2946926"/>
        <a:ext cx="3785616" cy="1402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1255A-9315-47DB-81FB-8F78BE2C6ACE}">
      <dsp:nvSpPr>
        <dsp:cNvPr id="0" name=""/>
        <dsp:cNvSpPr/>
      </dsp:nvSpPr>
      <dsp:spPr>
        <a:xfrm>
          <a:off x="0" y="809643"/>
          <a:ext cx="5223933" cy="40774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Preparation guide</a:t>
          </a:r>
        </a:p>
      </dsp:txBody>
      <dsp:txXfrm>
        <a:off x="19904" y="829547"/>
        <a:ext cx="5184125" cy="367937"/>
      </dsp:txXfrm>
    </dsp:sp>
    <dsp:sp modelId="{6AC7214F-4BA6-4CDB-B184-14F514E3840E}">
      <dsp:nvSpPr>
        <dsp:cNvPr id="0" name=""/>
        <dsp:cNvSpPr/>
      </dsp:nvSpPr>
      <dsp:spPr>
        <a:xfrm>
          <a:off x="0" y="1266348"/>
          <a:ext cx="5223933" cy="40774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Full-length practice exam with scoring key and rationales</a:t>
          </a:r>
        </a:p>
      </dsp:txBody>
      <dsp:txXfrm>
        <a:off x="19904" y="1286252"/>
        <a:ext cx="5184125" cy="367937"/>
      </dsp:txXfrm>
    </dsp:sp>
    <dsp:sp modelId="{DEF66E6D-FC74-4BD0-A4B6-4DC31B1E92F6}">
      <dsp:nvSpPr>
        <dsp:cNvPr id="0" name=""/>
        <dsp:cNvSpPr/>
      </dsp:nvSpPr>
      <dsp:spPr>
        <a:xfrm>
          <a:off x="0" y="1723053"/>
          <a:ext cx="5223933" cy="407745"/>
        </a:xfrm>
        <a:prstGeom prst="roundRect">
          <a:avLst/>
        </a:prstGeom>
        <a:solidFill>
          <a:srgbClr val="83CA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Convenient online testing</a:t>
          </a:r>
        </a:p>
      </dsp:txBody>
      <dsp:txXfrm>
        <a:off x="19904" y="1742957"/>
        <a:ext cx="5184125" cy="367937"/>
      </dsp:txXfrm>
    </dsp:sp>
    <dsp:sp modelId="{7F0AC4FB-CEAF-4A27-878E-BF81E6E95ADB}">
      <dsp:nvSpPr>
        <dsp:cNvPr id="0" name=""/>
        <dsp:cNvSpPr/>
      </dsp:nvSpPr>
      <dsp:spPr>
        <a:xfrm>
          <a:off x="0" y="2179758"/>
          <a:ext cx="5223933" cy="40774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Same score data as the medical schools they apply to</a:t>
          </a:r>
        </a:p>
      </dsp:txBody>
      <dsp:txXfrm>
        <a:off x="19904" y="2199662"/>
        <a:ext cx="5184125" cy="367937"/>
      </dsp:txXfrm>
    </dsp:sp>
    <dsp:sp modelId="{6BC30F44-9A70-4582-AB7E-D11568C4D965}">
      <dsp:nvSpPr>
        <dsp:cNvPr id="0" name=""/>
        <dsp:cNvSpPr/>
      </dsp:nvSpPr>
      <dsp:spPr>
        <a:xfrm>
          <a:off x="0" y="2636463"/>
          <a:ext cx="5223933" cy="40774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Unlimited distribution of scores to participating schools</a:t>
          </a:r>
        </a:p>
      </dsp:txBody>
      <dsp:txXfrm>
        <a:off x="19904" y="2656367"/>
        <a:ext cx="5184125" cy="367937"/>
      </dsp:txXfrm>
    </dsp:sp>
    <dsp:sp modelId="{92B8E83D-9FF1-44B2-BC48-09EDED4AC77D}">
      <dsp:nvSpPr>
        <dsp:cNvPr id="0" name=""/>
        <dsp:cNvSpPr/>
      </dsp:nvSpPr>
      <dsp:spPr>
        <a:xfrm>
          <a:off x="0" y="3093168"/>
          <a:ext cx="5223933" cy="407745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</a:rPr>
            <a:t>Year-to-year score reporting</a:t>
          </a:r>
        </a:p>
      </dsp:txBody>
      <dsp:txXfrm>
        <a:off x="19904" y="3113072"/>
        <a:ext cx="5184125" cy="367937"/>
      </dsp:txXfrm>
    </dsp:sp>
    <dsp:sp modelId="{79A8D35E-0FD4-49EA-AC92-F64E23ADC2E3}">
      <dsp:nvSpPr>
        <dsp:cNvPr id="0" name=""/>
        <dsp:cNvSpPr/>
      </dsp:nvSpPr>
      <dsp:spPr>
        <a:xfrm>
          <a:off x="0" y="3549873"/>
          <a:ext cx="5223933" cy="407745"/>
        </a:xfrm>
        <a:prstGeom prst="roundRect">
          <a:avLst/>
        </a:prstGeom>
        <a:solidFill>
          <a:srgbClr val="4DBB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</a:rPr>
            <a:t>Optional retake if re-applying</a:t>
          </a:r>
        </a:p>
      </dsp:txBody>
      <dsp:txXfrm>
        <a:off x="19904" y="3569777"/>
        <a:ext cx="5184125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B2416-39BA-4967-8085-C68F240FC39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5CAF-F84D-4F48-8EED-38AAD0282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91A80-D3CF-A046-81BE-0B0389BD12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416426"/>
            <a:ext cx="6197600" cy="44148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6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7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9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8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1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5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4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2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2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2355A"/>
              </a:solidFill>
              <a:effectLst/>
              <a:latin typeface="chivo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5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1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2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1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0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1A15D-7218-4219-9633-5A19A313BB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5360" y="4561227"/>
            <a:ext cx="5364480" cy="48354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1A15D-7218-4219-9633-5A19A313BB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91A80-D3CF-A046-81BE-0B0389BD12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0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066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597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5A53-7195-2240-8B40-D7A94F1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8280"/>
            <a:ext cx="10515600" cy="2244160"/>
          </a:xfrm>
        </p:spPr>
        <p:txBody>
          <a:bodyPr anchor="b"/>
          <a:lstStyle>
            <a:lvl1pPr>
              <a:defRPr sz="6000">
                <a:solidFill>
                  <a:srgbClr val="4DBB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1B66-5E75-4641-ADD1-9C95B8EC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491"/>
            <a:ext cx="10515600" cy="14342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74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1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FC9AA-6EF6-FD4E-B67C-F322D168BA8B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9592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489037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30" y="365125"/>
            <a:ext cx="4890370" cy="58118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A7E11-BC3B-0346-AF24-BF5B9291FD3F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6602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124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16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C746-A9D7-104F-AFD3-DC1DF9F1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5BD0-40F6-2046-927C-AEBADB42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7F892-AE90-6048-B8AE-D555B8C71204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30194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5" r:id="rId5"/>
    <p:sldLayoutId id="2147483664" r:id="rId6"/>
    <p:sldLayoutId id="2147483661" r:id="rId7"/>
    <p:sldLayoutId id="2147483663" r:id="rId8"/>
    <p:sldLayoutId id="2147483662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BB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eviewaccommodations@aam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2B3D-B7E4-8D43-A15C-AE0131B0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What’s New with the PREview™ Exam: Preparing Your Students for the 2023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CB45B-4438-4C46-AAE9-1624E1754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491"/>
            <a:ext cx="10515600" cy="830025"/>
          </a:xfrm>
        </p:spPr>
        <p:txBody>
          <a:bodyPr>
            <a:normAutofit/>
          </a:bodyPr>
          <a:lstStyle/>
          <a:p>
            <a:r>
              <a:rPr lang="en-US" sz="2000" dirty="0"/>
              <a:t>Michelle Sparacino, Director, Test Administration</a:t>
            </a:r>
          </a:p>
          <a:p>
            <a:r>
              <a:rPr lang="en-US" sz="2000" dirty="0"/>
              <a:t>February 23, 2023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377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229AC-1882-4310-A010-14ABD6F9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2" y="733258"/>
            <a:ext cx="11182349" cy="620712"/>
          </a:xfrm>
        </p:spPr>
        <p:txBody>
          <a:bodyPr>
            <a:normAutofit fontScale="90000"/>
          </a:bodyPr>
          <a:lstStyle/>
          <a:p>
            <a:r>
              <a:rPr lang="en-US" dirty="0"/>
              <a:t>Scores </a:t>
            </a:r>
            <a:r>
              <a:rPr lang="en-US" sz="4000" dirty="0"/>
              <a:t>will</a:t>
            </a:r>
            <a:r>
              <a:rPr lang="en-US" dirty="0"/>
              <a:t> be released to the Advisor Information System (AIS)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BAC67-1A81-485F-939B-006DEF63FD22}"/>
              </a:ext>
            </a:extLst>
          </p:cNvPr>
          <p:cNvSpPr txBox="1"/>
          <p:nvPr/>
        </p:nvSpPr>
        <p:spPr>
          <a:xfrm>
            <a:off x="768622" y="1043614"/>
            <a:ext cx="96270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Examinees will consent on exam day prior to starting the exam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First release to the AIS by June, if not earlier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Includes same score information provided to students and schools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8308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0FFF78A-306B-40D8-84CD-7A3C311E68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46C6AA-650C-406F-9C8B-42FF9D02541B}"/>
                </a:ext>
              </a:extLst>
            </p:cNvPr>
            <p:cNvSpPr/>
            <p:nvPr/>
          </p:nvSpPr>
          <p:spPr>
            <a:xfrm>
              <a:off x="0" y="0"/>
              <a:ext cx="6366294" cy="6858000"/>
            </a:xfrm>
            <a:prstGeom prst="rect">
              <a:avLst/>
            </a:prstGeom>
            <a:solidFill>
              <a:srgbClr val="4DB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Access PREview scores via:</a:t>
              </a:r>
            </a:p>
            <a:p>
              <a:pPr algn="ctr"/>
              <a:endParaRPr lang="en-US" sz="4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Quick Lookup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</a:endParaRP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Roster of Applicants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</a:endParaRP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PREview Roster</a:t>
              </a: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</a:endParaRPr>
            </a:p>
            <a:p>
              <a:pPr marL="1028700" lvl="1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bg1"/>
                  </a:solidFill>
                </a:rPr>
                <a:t>Designated Schools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FF1DD2-26F8-48B1-938A-54685D65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294" y="0"/>
              <a:ext cx="5825706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B3DC7-BA1C-45D4-B4CD-17E24859924C}"/>
                </a:ext>
              </a:extLst>
            </p:cNvPr>
            <p:cNvSpPr/>
            <p:nvPr/>
          </p:nvSpPr>
          <p:spPr>
            <a:xfrm>
              <a:off x="6487064" y="4313208"/>
              <a:ext cx="5607170" cy="1207698"/>
            </a:xfrm>
            <a:prstGeom prst="rect">
              <a:avLst/>
            </a:prstGeom>
            <a:noFill/>
            <a:ln w="107950">
              <a:solidFill>
                <a:srgbClr val="EE3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10694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0A1F-E62D-476A-8A09-65A837A2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760398"/>
            <a:ext cx="11182349" cy="620712"/>
          </a:xfrm>
        </p:spPr>
        <p:txBody>
          <a:bodyPr anchor="t">
            <a:normAutofit/>
          </a:bodyPr>
          <a:lstStyle/>
          <a:p>
            <a:r>
              <a:rPr lang="en-US" sz="3600" dirty="0"/>
              <a:t>Schools Use Scores As One Part of Holistic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8300C-C0A1-4EBB-BB22-30027BBB1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49CB1-98B8-4650-875C-C7DAFE65E99D}"/>
              </a:ext>
            </a:extLst>
          </p:cNvPr>
          <p:cNvSpPr/>
          <p:nvPr/>
        </p:nvSpPr>
        <p:spPr>
          <a:xfrm>
            <a:off x="504825" y="1903319"/>
            <a:ext cx="4084428" cy="366142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Considered alongside other application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Viewed as a “plus factor” or opportunity to strengthen the application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Given low weight relatively to other pieces of the application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C4471CA-AB4B-4D4B-8CB4-AC15F04B3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000763"/>
              </p:ext>
            </p:extLst>
          </p:nvPr>
        </p:nvGraphicFramePr>
        <p:xfrm>
          <a:off x="4972056" y="1498305"/>
          <a:ext cx="6468336" cy="47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9736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321F1-9E6A-4B2B-A431-CD9516883B12}"/>
              </a:ext>
            </a:extLst>
          </p:cNvPr>
          <p:cNvCxnSpPr/>
          <p:nvPr/>
        </p:nvCxnSpPr>
        <p:spPr bwMode="auto">
          <a:xfrm>
            <a:off x="288181" y="3460800"/>
            <a:ext cx="114233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25BA9-6E13-49D1-8DCD-37B96144D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575" y="3319486"/>
            <a:ext cx="3554750" cy="1563995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en-US" sz="2200" b="1" dirty="0"/>
              <a:t> </a:t>
            </a:r>
          </a:p>
          <a:p>
            <a:pPr lvl="1" indent="0">
              <a:buNone/>
            </a:pPr>
            <a:r>
              <a:rPr lang="en-US" sz="2200" b="1" dirty="0"/>
              <a:t>Pre-screening, </a:t>
            </a:r>
            <a:r>
              <a:rPr lang="en-US" sz="2200" dirty="0"/>
              <a:t>as a complement to academic metrics (MCAT, GPA)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622" y="801805"/>
            <a:ext cx="10721763" cy="94319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Schools Use Scores at Different Stages of 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F352576-F84C-49D3-8A22-A8448C1AF36A}"/>
              </a:ext>
            </a:extLst>
          </p:cNvPr>
          <p:cNvSpPr txBox="1">
            <a:spLocks/>
          </p:cNvSpPr>
          <p:nvPr/>
        </p:nvSpPr>
        <p:spPr bwMode="auto">
          <a:xfrm>
            <a:off x="4315486" y="3367615"/>
            <a:ext cx="3554750" cy="156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89000" rtl="0" eaLnBrk="1" fontAlgn="base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804863" indent="-292100" algn="l" defTabSz="889000" rtl="0" eaLnBrk="1" fontAlgn="base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201738" indent="-282575" algn="l" defTabSz="889000" rtl="0" eaLnBrk="1" fontAlgn="base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16002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bg1"/>
              </a:buClr>
              <a:buChar char="o"/>
              <a:defRPr sz="1800">
                <a:solidFill>
                  <a:schemeClr val="bg1"/>
                </a:solidFill>
                <a:latin typeface="+mn-lt"/>
              </a:defRPr>
            </a:lvl5pPr>
            <a:lvl6pPr marL="20574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6pPr>
            <a:lvl7pPr marL="25146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7pPr>
            <a:lvl8pPr marL="29718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8pPr>
            <a:lvl9pPr marL="34290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>
              <a:buNone/>
            </a:pPr>
            <a:endParaRPr lang="en-US" sz="2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applicants for interview, </a:t>
            </a:r>
            <a:r>
              <a:rPr lang="en-US" sz="2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other application information</a:t>
            </a:r>
            <a:endParaRPr lang="en-US" sz="2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F6663E1-E1CD-417C-8D8E-332A25E5066F}"/>
              </a:ext>
            </a:extLst>
          </p:cNvPr>
          <p:cNvSpPr txBox="1">
            <a:spLocks/>
          </p:cNvSpPr>
          <p:nvPr/>
        </p:nvSpPr>
        <p:spPr bwMode="auto">
          <a:xfrm>
            <a:off x="8117376" y="3355583"/>
            <a:ext cx="3554750" cy="156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89000" rtl="0" eaLnBrk="1" fontAlgn="base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804863" indent="-292100" algn="l" defTabSz="889000" rtl="0" eaLnBrk="1" fontAlgn="base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3pPr>
            <a:lvl4pPr marL="1201738" indent="-282575" algn="l" defTabSz="889000" rtl="0" eaLnBrk="1" fontAlgn="base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16002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bg1"/>
              </a:buClr>
              <a:buChar char="o"/>
              <a:defRPr sz="1800">
                <a:solidFill>
                  <a:schemeClr val="bg1"/>
                </a:solidFill>
                <a:latin typeface="+mn-lt"/>
              </a:defRPr>
            </a:lvl5pPr>
            <a:lvl6pPr marL="20574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6pPr>
            <a:lvl7pPr marL="25146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7pPr>
            <a:lvl8pPr marL="29718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8pPr>
            <a:lvl9pPr marL="34290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>
              <a:buNone/>
            </a:pPr>
            <a:endParaRPr lang="en-US" sz="2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final admissions decisions, </a:t>
            </a:r>
            <a:r>
              <a:rPr lang="en-US" sz="2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application information and interview scores</a:t>
            </a:r>
          </a:p>
        </p:txBody>
      </p:sp>
      <p:pic>
        <p:nvPicPr>
          <p:cNvPr id="24" name="Graphic 23" descr="Customer review with solid fill">
            <a:extLst>
              <a:ext uri="{FF2B5EF4-FFF2-40B4-BE49-F238E27FC236}">
                <a16:creationId xmlns:a16="http://schemas.microsoft.com/office/drawing/2014/main" id="{8EA04DDC-6C7F-4DA8-AFBB-4B0DC0A5B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495" y="1959902"/>
            <a:ext cx="1443688" cy="1443688"/>
          </a:xfrm>
          <a:prstGeom prst="rect">
            <a:avLst/>
          </a:prstGeom>
        </p:spPr>
      </p:pic>
      <p:pic>
        <p:nvPicPr>
          <p:cNvPr id="26" name="Graphic 25" descr="Target Audience with solid fill">
            <a:extLst>
              <a:ext uri="{FF2B5EF4-FFF2-40B4-BE49-F238E27FC236}">
                <a16:creationId xmlns:a16="http://schemas.microsoft.com/office/drawing/2014/main" id="{0D3EBAA1-6996-4DD8-9A8A-CC0389E48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5613" y="1959902"/>
            <a:ext cx="1443689" cy="1443689"/>
          </a:xfrm>
          <a:prstGeom prst="rect">
            <a:avLst/>
          </a:prstGeom>
        </p:spPr>
      </p:pic>
      <p:pic>
        <p:nvPicPr>
          <p:cNvPr id="30" name="Graphic 29" descr="Folder Search with solid fill">
            <a:extLst>
              <a:ext uri="{FF2B5EF4-FFF2-40B4-BE49-F238E27FC236}">
                <a16:creationId xmlns:a16="http://schemas.microsoft.com/office/drawing/2014/main" id="{6F5DCCA4-8532-4191-9FE9-6A324E339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3175" y="1959902"/>
            <a:ext cx="1443689" cy="144368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535A82C-82AF-4013-B035-5791FD139B1A}"/>
              </a:ext>
            </a:extLst>
          </p:cNvPr>
          <p:cNvSpPr/>
          <p:nvPr/>
        </p:nvSpPr>
        <p:spPr bwMode="auto">
          <a:xfrm flipV="1">
            <a:off x="725483" y="3323640"/>
            <a:ext cx="274320" cy="274320"/>
          </a:xfrm>
          <a:prstGeom prst="ellipse">
            <a:avLst/>
          </a:prstGeom>
          <a:solidFill>
            <a:srgbClr val="4DBBC6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D3CEEC-24C3-41F4-951E-033646062823}"/>
              </a:ext>
            </a:extLst>
          </p:cNvPr>
          <p:cNvSpPr/>
          <p:nvPr/>
        </p:nvSpPr>
        <p:spPr bwMode="auto">
          <a:xfrm flipV="1">
            <a:off x="4535480" y="3336555"/>
            <a:ext cx="274320" cy="274320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668471-90C3-432A-B755-FF5531CA7793}"/>
              </a:ext>
            </a:extLst>
          </p:cNvPr>
          <p:cNvSpPr/>
          <p:nvPr/>
        </p:nvSpPr>
        <p:spPr bwMode="auto">
          <a:xfrm flipV="1">
            <a:off x="8252489" y="3318475"/>
            <a:ext cx="274320" cy="274320"/>
          </a:xfrm>
          <a:prstGeom prst="ellipse">
            <a:avLst/>
          </a:prstGeom>
          <a:solidFill>
            <a:srgbClr val="4DBBC6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823D67D1-0DBF-4929-8071-55B8831B7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74423" y="2992281"/>
            <a:ext cx="662717" cy="662717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27166F7C-9D73-4D3D-9F13-A044D59FF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6013" y="2935243"/>
            <a:ext cx="662717" cy="6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037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206A-061E-E044-A382-A355790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2023 Participating Schools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584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C79F25-301B-4F0B-8195-3C3B6087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612293"/>
            <a:ext cx="11182349" cy="620712"/>
          </a:xfrm>
        </p:spPr>
        <p:txBody>
          <a:bodyPr>
            <a:normAutofit fontScale="90000"/>
          </a:bodyPr>
          <a:lstStyle/>
          <a:p>
            <a:r>
              <a:rPr lang="en-US" dirty="0"/>
              <a:t>Now Open to All AMCAS Schools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3EB7235-7D1D-454F-B668-0010A10B0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897444"/>
              </p:ext>
            </p:extLst>
          </p:nvPr>
        </p:nvGraphicFramePr>
        <p:xfrm>
          <a:off x="504825" y="1663719"/>
          <a:ext cx="10999217" cy="398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16877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40E50-183C-4446-AE0E-EE8E5935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00" y="758895"/>
            <a:ext cx="11182349" cy="620712"/>
          </a:xfrm>
        </p:spPr>
        <p:txBody>
          <a:bodyPr>
            <a:normAutofit/>
          </a:bodyPr>
          <a:lstStyle/>
          <a:p>
            <a:r>
              <a:rPr lang="en-US" sz="3600" dirty="0"/>
              <a:t>Some New Schools Have Already Committed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9292B-4259-4D5D-B294-AC0F5F015CF8}"/>
              </a:ext>
            </a:extLst>
          </p:cNvPr>
          <p:cNvSpPr txBox="1"/>
          <p:nvPr/>
        </p:nvSpPr>
        <p:spPr>
          <a:xfrm>
            <a:off x="630600" y="1623614"/>
            <a:ext cx="8764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Cooper Medical School of Rowan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 Moines University Medicine &amp; Health Sciences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George Washington University School of Medicine and Health Sciences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Mercer University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Michigan State University College of Human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Morehouse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Oakland University William Beaumont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</a:t>
            </a: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gers, Robert Wood Johnson Medical School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aint Louis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Alabama at Birmingham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Marnix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Heersink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Davis,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Los Angeles David Geffen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Louisville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Massachusetts T.H. Chan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Utah School of Medicine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4A2D914D-7905-47EB-BF63-F6D58BFF3C69}"/>
              </a:ext>
            </a:extLst>
          </p:cNvPr>
          <p:cNvSpPr/>
          <p:nvPr/>
        </p:nvSpPr>
        <p:spPr>
          <a:xfrm>
            <a:off x="8354374" y="1716548"/>
            <a:ext cx="3207026" cy="3525078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Partial list!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More schools will confirm through</a:t>
            </a:r>
          </a:p>
          <a:p>
            <a:pPr algn="ctr"/>
            <a:r>
              <a:rPr lang="en-US" sz="3200" dirty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5642639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206A-061E-E044-A382-A355790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Testing in 2023</a:t>
            </a:r>
          </a:p>
        </p:txBody>
      </p:sp>
    </p:spTree>
    <p:extLst>
      <p:ext uri="{BB962C8B-B14F-4D97-AF65-F5344CB8AC3E}">
        <p14:creationId xmlns:p14="http://schemas.microsoft.com/office/powerpoint/2010/main" val="119599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85DA1A-B9F4-42C2-9B06-6509CB98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22" y="651354"/>
            <a:ext cx="11047956" cy="1002082"/>
          </a:xfrm>
        </p:spPr>
        <p:txBody>
          <a:bodyPr>
            <a:normAutofit/>
          </a:bodyPr>
          <a:lstStyle/>
          <a:p>
            <a:r>
              <a:rPr lang="en-US" sz="3600" dirty="0"/>
              <a:t>Testing and Delivering Scores Earlier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5BD608-A129-4D29-A5A6-FD93887DF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74768"/>
              </p:ext>
            </p:extLst>
          </p:nvPr>
        </p:nvGraphicFramePr>
        <p:xfrm>
          <a:off x="856815" y="1829161"/>
          <a:ext cx="5052192" cy="344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101">
                  <a:extLst>
                    <a:ext uri="{9D8B030D-6E8A-4147-A177-3AD203B41FA5}">
                      <a16:colId xmlns:a16="http://schemas.microsoft.com/office/drawing/2014/main" val="2905076371"/>
                    </a:ext>
                  </a:extLst>
                </a:gridCol>
                <a:gridCol w="2158124">
                  <a:extLst>
                    <a:ext uri="{9D8B030D-6E8A-4147-A177-3AD203B41FA5}">
                      <a16:colId xmlns:a16="http://schemas.microsoft.com/office/drawing/2014/main" val="1355525963"/>
                    </a:ext>
                  </a:extLst>
                </a:gridCol>
                <a:gridCol w="1847967">
                  <a:extLst>
                    <a:ext uri="{9D8B030D-6E8A-4147-A177-3AD203B41FA5}">
                      <a16:colId xmlns:a16="http://schemas.microsoft.com/office/drawing/2014/main" val="4054655862"/>
                    </a:ext>
                  </a:extLst>
                </a:gridCol>
              </a:tblGrid>
              <a:tr h="4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Window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Exam Dates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Score Release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96080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March 16 &amp; 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April 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94238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10 &amp; 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15578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14 &amp; 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66752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12 &amp;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August 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8978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August 16 &amp; 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September 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04422"/>
                  </a:ext>
                </a:extLst>
              </a:tr>
              <a:tr h="424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September 13 &amp; 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October 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57966"/>
                  </a:ext>
                </a:extLst>
              </a:tr>
              <a:tr h="422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October 11 &amp;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November 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4D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461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9E5D65-06FD-4E36-8421-FA1671EE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060" y="1842266"/>
            <a:ext cx="5133917" cy="37452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Registration opened January 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Scores available to schools when AMCAS opens.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Accommodations application open year-round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Registration fee is $100, for unlimited score release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Registration free for FAP-approved examinees.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17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206A-061E-E044-A382-A355790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Applying for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267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54AD-845D-364A-807A-B2C6E9E2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088B-7DFF-B742-B719-A974EB76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28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Enhancing the Exam Experience for 2023</a:t>
            </a:r>
          </a:p>
          <a:p>
            <a:r>
              <a:rPr lang="en-US" dirty="0"/>
              <a:t>Understanding the Exam’s Purpose</a:t>
            </a:r>
          </a:p>
          <a:p>
            <a:r>
              <a:rPr lang="en-US" dirty="0"/>
              <a:t>2023 Participating Medical Schools</a:t>
            </a:r>
          </a:p>
          <a:p>
            <a:r>
              <a:rPr lang="en-US" dirty="0"/>
              <a:t>Testing in 2023</a:t>
            </a:r>
          </a:p>
          <a:p>
            <a:r>
              <a:rPr lang="en-US" dirty="0"/>
              <a:t>Applying for Accommodations</a:t>
            </a:r>
          </a:p>
          <a:p>
            <a:r>
              <a:rPr lang="en-US" dirty="0"/>
              <a:t>Preparing for the Exam</a:t>
            </a:r>
          </a:p>
          <a:p>
            <a:r>
              <a:rPr lang="en-US" dirty="0"/>
              <a:t>Connecting with the PREview Team and Learning More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01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4E96-2EA8-4D94-A220-FD43BABA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33" y="572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Extra Time and Breaks Are the Most Frequently Requested Accommodations</a:t>
            </a:r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6B16B7-CEF2-4963-95E9-5DABCDC05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756130"/>
              </p:ext>
            </p:extLst>
          </p:nvPr>
        </p:nvGraphicFramePr>
        <p:xfrm>
          <a:off x="383116" y="1539266"/>
          <a:ext cx="11425767" cy="34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4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310BCB-674D-46A8-9244-C940973C77CE}"/>
              </a:ext>
            </a:extLst>
          </p:cNvPr>
          <p:cNvSpPr/>
          <p:nvPr/>
        </p:nvSpPr>
        <p:spPr>
          <a:xfrm>
            <a:off x="0" y="0"/>
            <a:ext cx="689296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2BF3F-AA65-4368-B693-F5990742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964" y="0"/>
            <a:ext cx="5299036" cy="6798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4B84A-90B7-4094-A79E-16804962A426}"/>
              </a:ext>
            </a:extLst>
          </p:cNvPr>
          <p:cNvSpPr txBox="1"/>
          <p:nvPr/>
        </p:nvSpPr>
        <p:spPr>
          <a:xfrm>
            <a:off x="336579" y="3470545"/>
            <a:ext cx="4977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Notification should be sent to: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Previewaccommodations@aamc.org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 later than two (2) weeks prior to the testing window.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608450-F4E4-43EE-B11C-C0051A76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9" y="1072491"/>
            <a:ext cx="5669073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Resources Require Prior Notification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But Not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142927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2CB3-C7D3-4446-A06C-3C39B333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1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Follow AAMC Tips for a Smoother Application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23CE2-947C-4F95-900B-0E3A14FFC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973311"/>
              </p:ext>
            </p:extLst>
          </p:nvPr>
        </p:nvGraphicFramePr>
        <p:xfrm>
          <a:off x="838200" y="1670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646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2CB3-C7D3-4446-A06C-3C39B333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Follow AAMC Tips for a Smoother Application Process </a:t>
            </a:r>
            <a:r>
              <a:rPr lang="en-US" sz="2400" dirty="0"/>
              <a:t>(Cont’d)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23CE2-947C-4F95-900B-0E3A14FFC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683162"/>
              </p:ext>
            </p:extLst>
          </p:nvPr>
        </p:nvGraphicFramePr>
        <p:xfrm>
          <a:off x="838200" y="1670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812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5943-ABD5-4E4F-BCD6-FDF3DCDA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3" y="819059"/>
            <a:ext cx="1130779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PREview Accommodations Should Not Feel Like a Mystery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90BB1-54CC-4BD7-BA1B-988D91D67A2B}"/>
              </a:ext>
            </a:extLst>
          </p:cNvPr>
          <p:cNvSpPr txBox="1"/>
          <p:nvPr/>
        </p:nvSpPr>
        <p:spPr>
          <a:xfrm>
            <a:off x="545621" y="2006599"/>
            <a:ext cx="10547949" cy="3662541"/>
          </a:xfrm>
          <a:prstGeom prst="rect">
            <a:avLst/>
          </a:prstGeom>
          <a:noFill/>
          <a:ln>
            <a:solidFill>
              <a:srgbClr val="0D5E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 the PREview accommodations team for support: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previewaccommodations@aamc.org</a:t>
            </a:r>
          </a:p>
        </p:txBody>
      </p:sp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59FD8990-A50E-4B16-A1F4-6C3E1B78E2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7494" y="2696834"/>
            <a:ext cx="2122097" cy="21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206A-061E-E044-A382-A355790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Preparing for the PREview Exam</a:t>
            </a:r>
          </a:p>
        </p:txBody>
      </p:sp>
    </p:spTree>
    <p:extLst>
      <p:ext uri="{BB962C8B-B14F-4D97-AF65-F5344CB8AC3E}">
        <p14:creationId xmlns:p14="http://schemas.microsoft.com/office/powerpoint/2010/main" val="216844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CE-8ECC-488B-8605-3465B41A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Session is Approximately 1 ½ Hours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346A3E-0B25-4001-B9E7-431C1841A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216596"/>
              </p:ext>
            </p:extLst>
          </p:nvPr>
        </p:nvGraphicFramePr>
        <p:xfrm>
          <a:off x="1044551" y="1723710"/>
          <a:ext cx="9416415" cy="3410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05323">
                  <a:extLst>
                    <a:ext uri="{9D8B030D-6E8A-4147-A177-3AD203B41FA5}">
                      <a16:colId xmlns:a16="http://schemas.microsoft.com/office/drawing/2014/main" val="3732839984"/>
                    </a:ext>
                  </a:extLst>
                </a:gridCol>
                <a:gridCol w="4211092">
                  <a:extLst>
                    <a:ext uri="{9D8B030D-6E8A-4147-A177-3AD203B41FA5}">
                      <a16:colId xmlns:a16="http://schemas.microsoft.com/office/drawing/2014/main" val="485666018"/>
                    </a:ext>
                  </a:extLst>
                </a:gridCol>
              </a:tblGrid>
              <a:tr h="3791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AAMC </a:t>
                      </a:r>
                      <a:r>
                        <a:rPr lang="en-US" sz="2000" dirty="0" err="1">
                          <a:effectLst/>
                        </a:rPr>
                        <a:t>PREview</a:t>
                      </a:r>
                      <a:r>
                        <a:rPr lang="en-US" sz="2000" dirty="0">
                          <a:effectLst/>
                        </a:rPr>
                        <a:t> Exam Session Overview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50354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Section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68528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Check-In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5-15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354372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Examinee Agreement and Exam Instructions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5-10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97498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Exam Time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75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49363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Void Question and School Selection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5-10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602102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 Exam Time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75 minutes (1 hour and 15 minutes)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081997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Total Session Time*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90-120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854751"/>
                  </a:ext>
                </a:extLst>
              </a:tr>
              <a:tr h="3791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Post-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Exam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 Survey (optional)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5-10 minutes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80840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87EE31-2641-461A-A46E-0DAB8436CE50}"/>
              </a:ext>
            </a:extLst>
          </p:cNvPr>
          <p:cNvSpPr/>
          <p:nvPr/>
        </p:nvSpPr>
        <p:spPr bwMode="auto">
          <a:xfrm>
            <a:off x="4724399" y="5305425"/>
            <a:ext cx="5610045" cy="105222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</a:rPr>
              <a:t>Examinees are encouraged to log in 15 min early to ensure they will be ready to start on time.</a:t>
            </a:r>
          </a:p>
        </p:txBody>
      </p:sp>
    </p:spTree>
    <p:extLst>
      <p:ext uri="{BB962C8B-B14F-4D97-AF65-F5344CB8AC3E}">
        <p14:creationId xmlns:p14="http://schemas.microsoft.com/office/powerpoint/2010/main" val="333937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6CAA-0B8B-4062-B23D-7E726764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2" y="847660"/>
            <a:ext cx="589040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Are Available for Every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23EA-5AEB-486E-ABA3-1D591C9D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02" y="2194561"/>
            <a:ext cx="5497845" cy="39824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PREview Essentials</a:t>
            </a:r>
          </a:p>
          <a:p>
            <a:r>
              <a:rPr lang="en-US" sz="3200" dirty="0"/>
              <a:t>Online testing requirements</a:t>
            </a:r>
          </a:p>
          <a:p>
            <a:r>
              <a:rPr lang="en-US" sz="3200" dirty="0"/>
              <a:t>Equipment test</a:t>
            </a:r>
          </a:p>
          <a:p>
            <a:r>
              <a:rPr lang="en-US" sz="3200" dirty="0"/>
              <a:t>Platform Tutorial</a:t>
            </a:r>
          </a:p>
          <a:p>
            <a:r>
              <a:rPr lang="en-US" sz="3200" dirty="0"/>
              <a:t>Test Day Experience video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5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98A2-7C9E-8940-8007-CC781DFF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Preparation Resources Are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A96F-A1B4-684E-85A5-360FB440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914975"/>
            <a:ext cx="5511452" cy="4451319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889000" rtl="0" eaLnBrk="1" fontAlgn="base" latinLnBrk="0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rgbClr val="092F6D"/>
              </a:buClr>
              <a:buSzPct val="9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Examinee Preparation Guide</a:t>
            </a:r>
          </a:p>
          <a:p>
            <a:pPr marL="342900" marR="0" lvl="0" indent="-342900" algn="l" defTabSz="889000" rtl="0" eaLnBrk="1" fontAlgn="base" latinLnBrk="0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rgbClr val="092F6D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Provides preparation advice and strategies for completing the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PREview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exam</a:t>
            </a:r>
          </a:p>
          <a:p>
            <a:pPr marL="641747" marR="0" lvl="1" indent="-342900" algn="l" defTabSz="889000" rtl="0" eaLnBrk="1" fontAlgn="base" latinLnBrk="0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rgbClr val="013D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Overview of test format</a:t>
            </a:r>
          </a:p>
          <a:p>
            <a:pPr marL="641747" marR="0" lvl="1" indent="-342900" algn="l" defTabSz="889000" rtl="0" eaLnBrk="1" fontAlgn="base" latinLnBrk="0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rgbClr val="013D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Instructions for examinees</a:t>
            </a:r>
          </a:p>
          <a:p>
            <a:pPr marL="641747" marR="0" lvl="1" indent="-342900" algn="l" defTabSz="889000" rtl="0" eaLnBrk="1" fontAlgn="base" latinLnBrk="0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rgbClr val="013D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Guidance on how to evaluate responses</a:t>
            </a:r>
          </a:p>
          <a:p>
            <a:pPr marL="0" marR="0" lvl="0" indent="0" algn="l" defTabSz="889000" rtl="0" eaLnBrk="1" fontAlgn="base" latinLnBrk="0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rgbClr val="092F6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PREview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Practice Exam Booklet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2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Provides an opportunity to become familiar with the exam format (scenarios, responses, rating scale) and process for evaluating responses</a:t>
            </a:r>
          </a:p>
          <a:p>
            <a:pPr marL="741363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2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Full-length practice exam</a:t>
            </a:r>
          </a:p>
          <a:p>
            <a:pPr marL="741363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2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Scoring key and rationales</a:t>
            </a:r>
          </a:p>
          <a:p>
            <a:pPr marL="741363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2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9812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F763CF9-2B97-443B-B8E4-AA46FDD6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22" y="793858"/>
            <a:ext cx="11047956" cy="1002082"/>
          </a:xfrm>
        </p:spPr>
        <p:txBody>
          <a:bodyPr anchor="t">
            <a:normAutofit/>
          </a:bodyPr>
          <a:lstStyle/>
          <a:p>
            <a:r>
              <a:rPr lang="en-US" sz="3600" dirty="0"/>
              <a:t>Majority Reviewed Free AAMC Materials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F83F4F5-E2EC-448F-ADA7-B80C56E0B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192393"/>
              </p:ext>
            </p:extLst>
          </p:nvPr>
        </p:nvGraphicFramePr>
        <p:xfrm>
          <a:off x="322372" y="1458244"/>
          <a:ext cx="11530556" cy="507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126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5A9C6-3524-4E58-B4F8-3FDEE238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982574"/>
            <a:ext cx="11182349" cy="620712"/>
          </a:xfrm>
        </p:spPr>
        <p:txBody>
          <a:bodyPr>
            <a:noAutofit/>
          </a:bodyPr>
          <a:lstStyle/>
          <a:p>
            <a:r>
              <a:rPr lang="en-US" sz="3600" dirty="0"/>
              <a:t>Enhancing the Exam for 2023: What’s New for the PREview™ Exam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4F8708B-35B0-4352-AFFC-527177408368}"/>
              </a:ext>
            </a:extLst>
          </p:cNvPr>
          <p:cNvSpPr/>
          <p:nvPr/>
        </p:nvSpPr>
        <p:spPr>
          <a:xfrm>
            <a:off x="5102757" y="3105631"/>
            <a:ext cx="1177446" cy="447807"/>
          </a:xfrm>
          <a:prstGeom prst="rightArrow">
            <a:avLst/>
          </a:prstGeom>
          <a:solidFill>
            <a:srgbClr val="83CAAC"/>
          </a:solidFill>
          <a:ln w="25400" cap="flat" cmpd="sng" algn="ctr">
            <a:solidFill>
              <a:srgbClr val="83CA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312CCB-8DA0-4C97-81BB-C5A34694D223}"/>
              </a:ext>
            </a:extLst>
          </p:cNvPr>
          <p:cNvSpPr/>
          <p:nvPr/>
        </p:nvSpPr>
        <p:spPr>
          <a:xfrm>
            <a:off x="5086930" y="4038610"/>
            <a:ext cx="1177446" cy="44780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484353-36EC-4CFC-A292-01A592E74F0B}"/>
              </a:ext>
            </a:extLst>
          </p:cNvPr>
          <p:cNvSpPr/>
          <p:nvPr/>
        </p:nvSpPr>
        <p:spPr>
          <a:xfrm>
            <a:off x="676898" y="3052759"/>
            <a:ext cx="3938362" cy="69072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83CAA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/>
              <a:t>Pre-health advisors have requested access to PREview scores to assist in advising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461F66-C744-46E3-8BD3-A7B1F16B965B}"/>
              </a:ext>
            </a:extLst>
          </p:cNvPr>
          <p:cNvSpPr/>
          <p:nvPr/>
        </p:nvSpPr>
        <p:spPr>
          <a:xfrm>
            <a:off x="684070" y="3908894"/>
            <a:ext cx="3938363" cy="69072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/>
              <a:t>Remote online testing is not viable for the delivery of certain accommodations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10E199-CC76-4396-9735-B5D3706E673C}"/>
              </a:ext>
            </a:extLst>
          </p:cNvPr>
          <p:cNvSpPr/>
          <p:nvPr/>
        </p:nvSpPr>
        <p:spPr>
          <a:xfrm>
            <a:off x="6642503" y="3007553"/>
            <a:ext cx="3704302" cy="690729"/>
          </a:xfrm>
          <a:prstGeom prst="roundRect">
            <a:avLst/>
          </a:prstGeom>
          <a:solidFill>
            <a:srgbClr val="83CAAC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/>
              <a:t>Scores will be released (with examinee permission), to the </a:t>
            </a:r>
          </a:p>
          <a:p>
            <a:pPr algn="ctr">
              <a:defRPr/>
            </a:pPr>
            <a:r>
              <a:rPr lang="en-US" sz="1400" kern="0" dirty="0"/>
              <a:t>AAMC Advisor Information System (AIS)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61B958-61C1-4455-9131-64F1C885826B}"/>
              </a:ext>
            </a:extLst>
          </p:cNvPr>
          <p:cNvSpPr/>
          <p:nvPr/>
        </p:nvSpPr>
        <p:spPr>
          <a:xfrm>
            <a:off x="6649680" y="3908894"/>
            <a:ext cx="3704303" cy="6907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D5E95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/>
              <a:t>Scantron centers will be utilized to deliver in-person testing for specific examinees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46551C-9E2F-408B-A820-A3A56300DE35}"/>
              </a:ext>
            </a:extLst>
          </p:cNvPr>
          <p:cNvSpPr/>
          <p:nvPr/>
        </p:nvSpPr>
        <p:spPr>
          <a:xfrm>
            <a:off x="6649680" y="2150663"/>
            <a:ext cx="3704299" cy="690729"/>
          </a:xfrm>
          <a:prstGeom prst="roundRect">
            <a:avLst/>
          </a:prstGeom>
          <a:solidFill>
            <a:srgbClr val="0D5E95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</a:rPr>
              <a:t>First exam window will be administered in March 2023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42DACE-0782-46E9-9AD8-798C1349B572}"/>
              </a:ext>
            </a:extLst>
          </p:cNvPr>
          <p:cNvSpPr/>
          <p:nvPr/>
        </p:nvSpPr>
        <p:spPr>
          <a:xfrm>
            <a:off x="5102757" y="2247734"/>
            <a:ext cx="1177446" cy="447807"/>
          </a:xfrm>
          <a:prstGeom prst="rightArrow">
            <a:avLst/>
          </a:prstGeom>
          <a:solidFill>
            <a:srgbClr val="0D5E95"/>
          </a:solidFill>
          <a:ln w="25400" cap="flat" cmpd="sng" algn="ctr">
            <a:solidFill>
              <a:srgbClr val="0D5E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6A2BD7-5961-4C4D-9320-4604E8F3CA7A}"/>
              </a:ext>
            </a:extLst>
          </p:cNvPr>
          <p:cNvSpPr/>
          <p:nvPr/>
        </p:nvSpPr>
        <p:spPr>
          <a:xfrm>
            <a:off x="676902" y="2151418"/>
            <a:ext cx="3938358" cy="69072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D5E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/>
              <a:t>Earlier score reporting is needed to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1400" kern="0" noProof="0" dirty="0"/>
              <a:t>facilitate use of PREview scores earlier in the admissions process and advising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F2E9BC2-FA90-4F43-AC8F-43E0E0B5937A}"/>
              </a:ext>
            </a:extLst>
          </p:cNvPr>
          <p:cNvSpPr/>
          <p:nvPr/>
        </p:nvSpPr>
        <p:spPr>
          <a:xfrm>
            <a:off x="5086929" y="4946338"/>
            <a:ext cx="1177446" cy="447807"/>
          </a:xfrm>
          <a:prstGeom prst="rightArrow">
            <a:avLst/>
          </a:prstGeom>
          <a:solidFill>
            <a:srgbClr val="4DBBC6"/>
          </a:solidFill>
          <a:ln w="25400" cap="flat" cmpd="sng" algn="ctr">
            <a:solidFill>
              <a:srgbClr val="4DBB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BB2BC3-ECBA-4373-9F62-266CA974CE80}"/>
              </a:ext>
            </a:extLst>
          </p:cNvPr>
          <p:cNvSpPr/>
          <p:nvPr/>
        </p:nvSpPr>
        <p:spPr>
          <a:xfrm>
            <a:off x="684069" y="4775500"/>
            <a:ext cx="3938363" cy="69072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4DBBC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 dirty="0">
                <a:solidFill>
                  <a:srgbClr val="013D79"/>
                </a:solidFill>
              </a:rPr>
              <a:t>Some applicants unaware of school participation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7CE95D-A91F-4FCD-A1D3-7D936BB47021}"/>
              </a:ext>
            </a:extLst>
          </p:cNvPr>
          <p:cNvSpPr/>
          <p:nvPr/>
        </p:nvSpPr>
        <p:spPr>
          <a:xfrm>
            <a:off x="6649679" y="4775501"/>
            <a:ext cx="3704303" cy="690729"/>
          </a:xfrm>
          <a:prstGeom prst="roundRect">
            <a:avLst/>
          </a:prstGeom>
          <a:solidFill>
            <a:srgbClr val="4DBBC6"/>
          </a:solidFill>
          <a:ln w="25400" cap="flat" cmpd="sng" algn="ctr">
            <a:solidFill>
              <a:srgbClr val="83CAAC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</a:rPr>
              <a:t>Participating school information added to AMCAS; future exam date added to AMCAS</a:t>
            </a:r>
          </a:p>
        </p:txBody>
      </p:sp>
    </p:spTree>
    <p:extLst>
      <p:ext uri="{BB962C8B-B14F-4D97-AF65-F5344CB8AC3E}">
        <p14:creationId xmlns:p14="http://schemas.microsoft.com/office/powerpoint/2010/main" val="87524475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9EA4D3-F78E-4129-A37F-21F920884559}"/>
              </a:ext>
            </a:extLst>
          </p:cNvPr>
          <p:cNvGrpSpPr/>
          <p:nvPr/>
        </p:nvGrpSpPr>
        <p:grpSpPr>
          <a:xfrm>
            <a:off x="870604" y="1846506"/>
            <a:ext cx="9405161" cy="4246298"/>
            <a:chOff x="409574" y="1458288"/>
            <a:chExt cx="10744458" cy="5189647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67C71B22-0F6E-45B3-B275-83F0EB9F81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5137097"/>
                </p:ext>
              </p:extLst>
            </p:nvPr>
          </p:nvGraphicFramePr>
          <p:xfrm>
            <a:off x="721137" y="1458288"/>
            <a:ext cx="10432895" cy="5189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CB4135-05B7-4BAA-8D58-815ADFA39FB9}"/>
                </a:ext>
              </a:extLst>
            </p:cNvPr>
            <p:cNvCxnSpPr/>
            <p:nvPr/>
          </p:nvCxnSpPr>
          <p:spPr>
            <a:xfrm>
              <a:off x="1749813" y="2405687"/>
              <a:ext cx="93268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38CA49-5DDB-4DB5-82D5-8AF69BD3C749}"/>
                </a:ext>
              </a:extLst>
            </p:cNvPr>
            <p:cNvCxnSpPr/>
            <p:nvPr/>
          </p:nvCxnSpPr>
          <p:spPr>
            <a:xfrm>
              <a:off x="1730763" y="3253412"/>
              <a:ext cx="93268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7AA2DF-F66D-4B7E-B57E-7C35836871A3}"/>
                </a:ext>
              </a:extLst>
            </p:cNvPr>
            <p:cNvCxnSpPr/>
            <p:nvPr/>
          </p:nvCxnSpPr>
          <p:spPr>
            <a:xfrm>
              <a:off x="1711713" y="4072562"/>
              <a:ext cx="93268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1E4469-5E4D-4917-92BA-D2DB5D52AE68}"/>
                </a:ext>
              </a:extLst>
            </p:cNvPr>
            <p:cNvCxnSpPr/>
            <p:nvPr/>
          </p:nvCxnSpPr>
          <p:spPr>
            <a:xfrm>
              <a:off x="1749813" y="5186987"/>
              <a:ext cx="93268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32B21E-2E6E-4101-AE49-1FDC1DFC4593}"/>
                </a:ext>
              </a:extLst>
            </p:cNvPr>
            <p:cNvSpPr txBox="1"/>
            <p:nvPr/>
          </p:nvSpPr>
          <p:spPr>
            <a:xfrm>
              <a:off x="409575" y="1813650"/>
              <a:ext cx="165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Coursework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36DD82-64DC-49AC-AB65-05366825929C}"/>
                </a:ext>
              </a:extLst>
            </p:cNvPr>
            <p:cNvSpPr txBox="1"/>
            <p:nvPr/>
          </p:nvSpPr>
          <p:spPr>
            <a:xfrm>
              <a:off x="409574" y="2625060"/>
              <a:ext cx="285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Volunteer 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6387EB-DFCB-4353-A9F4-BF96EB652730}"/>
                </a:ext>
              </a:extLst>
            </p:cNvPr>
            <p:cNvSpPr txBox="1"/>
            <p:nvPr/>
          </p:nvSpPr>
          <p:spPr>
            <a:xfrm>
              <a:off x="428624" y="3491835"/>
              <a:ext cx="285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Paid 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C1D590-14C3-4C9D-A914-0A5021A52E84}"/>
                </a:ext>
              </a:extLst>
            </p:cNvPr>
            <p:cNvSpPr txBox="1"/>
            <p:nvPr/>
          </p:nvSpPr>
          <p:spPr>
            <a:xfrm>
              <a:off x="428624" y="4501485"/>
              <a:ext cx="285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Extracurricular Activities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5CA3B6-1370-4540-AE38-8B3D87F8CE86}"/>
                </a:ext>
              </a:extLst>
            </p:cNvPr>
            <p:cNvSpPr txBox="1"/>
            <p:nvPr/>
          </p:nvSpPr>
          <p:spPr>
            <a:xfrm>
              <a:off x="428624" y="5396835"/>
              <a:ext cx="2114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Other Experiences</a:t>
              </a:r>
            </a:p>
          </p:txBody>
        </p: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FE331F12-43FE-43AA-B391-209803C671E2}"/>
              </a:ext>
            </a:extLst>
          </p:cNvPr>
          <p:cNvSpPr txBox="1">
            <a:spLocks/>
          </p:cNvSpPr>
          <p:nvPr/>
        </p:nvSpPr>
        <p:spPr>
          <a:xfrm>
            <a:off x="715329" y="734979"/>
            <a:ext cx="11047956" cy="1002082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71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4DBBC6"/>
                </a:solidFill>
              </a:rPr>
              <a:t>Examinees Report Coursework and Volunteer Work Influencing Their Competencies the Most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6B26569-095A-401E-9571-28AADCDEC4E8}"/>
              </a:ext>
            </a:extLst>
          </p:cNvPr>
          <p:cNvSpPr txBox="1">
            <a:spLocks/>
          </p:cNvSpPr>
          <p:nvPr/>
        </p:nvSpPr>
        <p:spPr>
          <a:xfrm>
            <a:off x="395804" y="5858454"/>
            <a:ext cx="5216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29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E0A0D553-5CCF-EB8D-8207-9689AE4B75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7017421"/>
              </p:ext>
            </p:extLst>
          </p:nvPr>
        </p:nvGraphicFramePr>
        <p:xfrm>
          <a:off x="774700" y="1100323"/>
          <a:ext cx="5223933" cy="476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AE18707-AA32-4550-A96E-6EC0D50F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479611"/>
            <a:ext cx="11182349" cy="620712"/>
          </a:xfrm>
        </p:spPr>
        <p:txBody>
          <a:bodyPr>
            <a:noAutofit/>
          </a:bodyPr>
          <a:lstStyle/>
          <a:p>
            <a:r>
              <a:rPr lang="en-US" sz="4000" dirty="0"/>
              <a:t>Designed with Students in Mind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2B91F-D234-4E71-B588-703581992CF9}"/>
              </a:ext>
            </a:extLst>
          </p:cNvPr>
          <p:cNvSpPr/>
          <p:nvPr/>
        </p:nvSpPr>
        <p:spPr>
          <a:xfrm>
            <a:off x="7034646" y="1764228"/>
            <a:ext cx="3969327" cy="3329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PREview Registration Fees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Flat Fee: $100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 Assistance Program: $0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One assessment. One fee.</a:t>
            </a:r>
          </a:p>
          <a:p>
            <a:pPr marL="0" indent="0" algn="ctr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 matter how many schools the applicant applies to</a:t>
            </a:r>
          </a:p>
        </p:txBody>
      </p:sp>
    </p:spTree>
    <p:extLst>
      <p:ext uri="{BB962C8B-B14F-4D97-AF65-F5344CB8AC3E}">
        <p14:creationId xmlns:p14="http://schemas.microsoft.com/office/powerpoint/2010/main" val="9603623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43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2725-9883-417A-85FD-8D51C08A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D606-3A33-4AB1-B83F-4BCDAE3ED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9F2-0974-5F4F-8E47-DB035B12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D4C39-DDB8-8A4C-A24B-16B926AE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212009" cy="40616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Join us for presentations at each regional meeting this spring.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Write to us at a new email just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for advisors: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DBBC6"/>
                </a:solidFill>
              </a:rPr>
              <a:t>previewadvisors@aamc.org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Access our new PREview advisor web page. (COMING SOON)</a:t>
            </a:r>
          </a:p>
        </p:txBody>
      </p:sp>
    </p:spTree>
    <p:extLst>
      <p:ext uri="{BB962C8B-B14F-4D97-AF65-F5344CB8AC3E}">
        <p14:creationId xmlns:p14="http://schemas.microsoft.com/office/powerpoint/2010/main" val="245583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8206A-061E-E044-A382-A3557905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Understanding the Exam’s Purpose</a:t>
            </a:r>
            <a:br>
              <a:rPr lang="en-US" sz="53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326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AB97-4379-4143-A0A9-48F3FF97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53" y="767163"/>
            <a:ext cx="11014494" cy="132556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Measures Potential to Develop Professional Competencies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0DE7B6D-AC7F-4092-8D6A-F3DFA23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68" y="6436784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E4970-85AE-4293-AB7A-54A65361A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1" y="2273375"/>
            <a:ext cx="4728754" cy="315468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CA58A4F-309D-4B37-9D03-3282A5238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75467" y="1690688"/>
            <a:ext cx="4319806" cy="4320055"/>
          </a:xfrm>
        </p:spPr>
      </p:pic>
    </p:spTree>
    <p:extLst>
      <p:ext uri="{BB962C8B-B14F-4D97-AF65-F5344CB8AC3E}">
        <p14:creationId xmlns:p14="http://schemas.microsoft.com/office/powerpoint/2010/main" val="27545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9"/>
    </mc:Choice>
    <mc:Fallback xmlns="">
      <p:transition spd="slow" advTm="648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65C2-7A1B-4889-ACEF-634A3F5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49" y="1394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Scenarios Present a Conflict or Dilemma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396EA8-CB11-49D0-9E7B-1BE726E06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68" y="6436784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952CB-9E51-4C2A-97D3-A9DADD09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49" y="1346874"/>
            <a:ext cx="6986649" cy="4708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1EA21-C42B-4CB0-A6F9-B7F6D89C8287}"/>
              </a:ext>
            </a:extLst>
          </p:cNvPr>
          <p:cNvSpPr txBox="1"/>
          <p:nvPr/>
        </p:nvSpPr>
        <p:spPr>
          <a:xfrm>
            <a:off x="7970808" y="2338060"/>
            <a:ext cx="3490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30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186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DBBC6"/>
                </a:solidFill>
              </a:rPr>
              <a:t>75 minutes (standard time)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8"/>
    </mc:Choice>
    <mc:Fallback xmlns="">
      <p:transition spd="slow" advTm="518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153FE-8B05-41B5-939D-278F02D2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97" y="653270"/>
            <a:ext cx="11619173" cy="645202"/>
          </a:xfrm>
        </p:spPr>
        <p:txBody>
          <a:bodyPr>
            <a:noAutofit/>
          </a:bodyPr>
          <a:lstStyle/>
          <a:p>
            <a:r>
              <a:rPr lang="en-US" sz="3200" dirty="0"/>
              <a:t>Scores Reflect Alignment with Medical Educators’ Ratings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B62BA-23D3-4AF9-BC90-899F2AB8F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: Rounded Corners 4" descr="Cycle with people">
            <a:extLst>
              <a:ext uri="{FF2B5EF4-FFF2-40B4-BE49-F238E27FC236}">
                <a16:creationId xmlns:a16="http://schemas.microsoft.com/office/drawing/2014/main" id="{E871DE46-244B-4945-BE20-C298D5F36C5A}"/>
              </a:ext>
            </a:extLst>
          </p:cNvPr>
          <p:cNvSpPr/>
          <p:nvPr/>
        </p:nvSpPr>
        <p:spPr>
          <a:xfrm>
            <a:off x="1701946" y="1537522"/>
            <a:ext cx="1737935" cy="156144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AADD36-6367-440E-B63C-9950626FBFE9}"/>
              </a:ext>
            </a:extLst>
          </p:cNvPr>
          <p:cNvSpPr/>
          <p:nvPr/>
        </p:nvSpPr>
        <p:spPr>
          <a:xfrm>
            <a:off x="1128105" y="3324582"/>
            <a:ext cx="2685148" cy="2685148"/>
          </a:xfrm>
          <a:custGeom>
            <a:avLst/>
            <a:gdLst>
              <a:gd name="connsiteX0" fmla="*/ 0 w 2685148"/>
              <a:gd name="connsiteY0" fmla="*/ 268515 h 2685148"/>
              <a:gd name="connsiteX1" fmla="*/ 268515 w 2685148"/>
              <a:gd name="connsiteY1" fmla="*/ 0 h 2685148"/>
              <a:gd name="connsiteX2" fmla="*/ 2416633 w 2685148"/>
              <a:gd name="connsiteY2" fmla="*/ 0 h 2685148"/>
              <a:gd name="connsiteX3" fmla="*/ 2685148 w 2685148"/>
              <a:gd name="connsiteY3" fmla="*/ 268515 h 2685148"/>
              <a:gd name="connsiteX4" fmla="*/ 2685148 w 2685148"/>
              <a:gd name="connsiteY4" fmla="*/ 2416633 h 2685148"/>
              <a:gd name="connsiteX5" fmla="*/ 2416633 w 2685148"/>
              <a:gd name="connsiteY5" fmla="*/ 2685148 h 2685148"/>
              <a:gd name="connsiteX6" fmla="*/ 268515 w 2685148"/>
              <a:gd name="connsiteY6" fmla="*/ 2685148 h 2685148"/>
              <a:gd name="connsiteX7" fmla="*/ 0 w 2685148"/>
              <a:gd name="connsiteY7" fmla="*/ 2416633 h 2685148"/>
              <a:gd name="connsiteX8" fmla="*/ 0 w 2685148"/>
              <a:gd name="connsiteY8" fmla="*/ 268515 h 26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148" h="2685148">
                <a:moveTo>
                  <a:pt x="0" y="268515"/>
                </a:moveTo>
                <a:cubicBezTo>
                  <a:pt x="0" y="120218"/>
                  <a:pt x="120218" y="0"/>
                  <a:pt x="268515" y="0"/>
                </a:cubicBezTo>
                <a:lnTo>
                  <a:pt x="2416633" y="0"/>
                </a:lnTo>
                <a:cubicBezTo>
                  <a:pt x="2564930" y="0"/>
                  <a:pt x="2685148" y="120218"/>
                  <a:pt x="2685148" y="268515"/>
                </a:cubicBezTo>
                <a:lnTo>
                  <a:pt x="2685148" y="2416633"/>
                </a:lnTo>
                <a:cubicBezTo>
                  <a:pt x="2685148" y="2564930"/>
                  <a:pt x="2564930" y="2685148"/>
                  <a:pt x="2416633" y="2685148"/>
                </a:cubicBezTo>
                <a:lnTo>
                  <a:pt x="268515" y="2685148"/>
                </a:lnTo>
                <a:cubicBezTo>
                  <a:pt x="120218" y="2685148"/>
                  <a:pt x="0" y="2564930"/>
                  <a:pt x="0" y="2416633"/>
                </a:cubicBezTo>
                <a:lnTo>
                  <a:pt x="0" y="268515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225" tIns="147225" rIns="147225" bIns="14722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Scoring Key Development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Medical educators rate the effectiveness of each response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Key reflects the effectiveness rating agreed upon by medical educators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17315B-91A0-4BED-8917-4FA49BF96409}"/>
              </a:ext>
            </a:extLst>
          </p:cNvPr>
          <p:cNvSpPr/>
          <p:nvPr/>
        </p:nvSpPr>
        <p:spPr>
          <a:xfrm>
            <a:off x="4096275" y="1995640"/>
            <a:ext cx="656393" cy="645203"/>
          </a:xfrm>
          <a:custGeom>
            <a:avLst/>
            <a:gdLst>
              <a:gd name="connsiteX0" fmla="*/ 0 w 656393"/>
              <a:gd name="connsiteY0" fmla="*/ 129041 h 645203"/>
              <a:gd name="connsiteX1" fmla="*/ 333792 w 656393"/>
              <a:gd name="connsiteY1" fmla="*/ 129041 h 645203"/>
              <a:gd name="connsiteX2" fmla="*/ 333792 w 656393"/>
              <a:gd name="connsiteY2" fmla="*/ 0 h 645203"/>
              <a:gd name="connsiteX3" fmla="*/ 656393 w 656393"/>
              <a:gd name="connsiteY3" fmla="*/ 322602 h 645203"/>
              <a:gd name="connsiteX4" fmla="*/ 333792 w 656393"/>
              <a:gd name="connsiteY4" fmla="*/ 645203 h 645203"/>
              <a:gd name="connsiteX5" fmla="*/ 333792 w 656393"/>
              <a:gd name="connsiteY5" fmla="*/ 516162 h 645203"/>
              <a:gd name="connsiteX6" fmla="*/ 0 w 656393"/>
              <a:gd name="connsiteY6" fmla="*/ 516162 h 645203"/>
              <a:gd name="connsiteX7" fmla="*/ 0 w 656393"/>
              <a:gd name="connsiteY7" fmla="*/ 129041 h 64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93" h="645203">
                <a:moveTo>
                  <a:pt x="0" y="129041"/>
                </a:moveTo>
                <a:lnTo>
                  <a:pt x="333792" y="129041"/>
                </a:lnTo>
                <a:lnTo>
                  <a:pt x="333792" y="0"/>
                </a:lnTo>
                <a:lnTo>
                  <a:pt x="656393" y="322602"/>
                </a:lnTo>
                <a:lnTo>
                  <a:pt x="333792" y="645203"/>
                </a:lnTo>
                <a:lnTo>
                  <a:pt x="333792" y="516162"/>
                </a:lnTo>
                <a:lnTo>
                  <a:pt x="0" y="516162"/>
                </a:lnTo>
                <a:lnTo>
                  <a:pt x="0" y="129041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9041" rIns="193561" bIns="12904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Rectangle: Rounded Corners 8" descr="Upward trend">
            <a:extLst>
              <a:ext uri="{FF2B5EF4-FFF2-40B4-BE49-F238E27FC236}">
                <a16:creationId xmlns:a16="http://schemas.microsoft.com/office/drawing/2014/main" id="{CB3D5BF0-9138-4921-B057-458AD2C13692}"/>
              </a:ext>
            </a:extLst>
          </p:cNvPr>
          <p:cNvSpPr/>
          <p:nvPr/>
        </p:nvSpPr>
        <p:spPr>
          <a:xfrm>
            <a:off x="5315292" y="1537522"/>
            <a:ext cx="1737935" cy="1561440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128EA0-D464-4D35-A044-A3C1B1F3A54E}"/>
              </a:ext>
            </a:extLst>
          </p:cNvPr>
          <p:cNvSpPr/>
          <p:nvPr/>
        </p:nvSpPr>
        <p:spPr>
          <a:xfrm>
            <a:off x="4853904" y="3324582"/>
            <a:ext cx="2685148" cy="2685148"/>
          </a:xfrm>
          <a:custGeom>
            <a:avLst/>
            <a:gdLst>
              <a:gd name="connsiteX0" fmla="*/ 0 w 2685148"/>
              <a:gd name="connsiteY0" fmla="*/ 268515 h 2685148"/>
              <a:gd name="connsiteX1" fmla="*/ 268515 w 2685148"/>
              <a:gd name="connsiteY1" fmla="*/ 0 h 2685148"/>
              <a:gd name="connsiteX2" fmla="*/ 2416633 w 2685148"/>
              <a:gd name="connsiteY2" fmla="*/ 0 h 2685148"/>
              <a:gd name="connsiteX3" fmla="*/ 2685148 w 2685148"/>
              <a:gd name="connsiteY3" fmla="*/ 268515 h 2685148"/>
              <a:gd name="connsiteX4" fmla="*/ 2685148 w 2685148"/>
              <a:gd name="connsiteY4" fmla="*/ 2416633 h 2685148"/>
              <a:gd name="connsiteX5" fmla="*/ 2416633 w 2685148"/>
              <a:gd name="connsiteY5" fmla="*/ 2685148 h 2685148"/>
              <a:gd name="connsiteX6" fmla="*/ 268515 w 2685148"/>
              <a:gd name="connsiteY6" fmla="*/ 2685148 h 2685148"/>
              <a:gd name="connsiteX7" fmla="*/ 0 w 2685148"/>
              <a:gd name="connsiteY7" fmla="*/ 2416633 h 2685148"/>
              <a:gd name="connsiteX8" fmla="*/ 0 w 2685148"/>
              <a:gd name="connsiteY8" fmla="*/ 268515 h 26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148" h="2685148">
                <a:moveTo>
                  <a:pt x="0" y="268515"/>
                </a:moveTo>
                <a:cubicBezTo>
                  <a:pt x="0" y="120218"/>
                  <a:pt x="120218" y="0"/>
                  <a:pt x="268515" y="0"/>
                </a:cubicBezTo>
                <a:lnTo>
                  <a:pt x="2416633" y="0"/>
                </a:lnTo>
                <a:cubicBezTo>
                  <a:pt x="2564930" y="0"/>
                  <a:pt x="2685148" y="120218"/>
                  <a:pt x="2685148" y="268515"/>
                </a:cubicBezTo>
                <a:lnTo>
                  <a:pt x="2685148" y="2416633"/>
                </a:lnTo>
                <a:cubicBezTo>
                  <a:pt x="2685148" y="2564930"/>
                  <a:pt x="2564930" y="2685148"/>
                  <a:pt x="2416633" y="2685148"/>
                </a:cubicBezTo>
                <a:lnTo>
                  <a:pt x="268515" y="2685148"/>
                </a:lnTo>
                <a:cubicBezTo>
                  <a:pt x="120218" y="2685148"/>
                  <a:pt x="0" y="2564930"/>
                  <a:pt x="0" y="2416633"/>
                </a:cubicBezTo>
                <a:lnTo>
                  <a:pt x="0" y="268515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225" tIns="147225" rIns="147225" bIns="14722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Scoring Examinees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1" kern="1200" dirty="0">
                <a:latin typeface="Arial" panose="020B0604020202020204" pitchFamily="34" charset="0"/>
                <a:cs typeface="Arial" panose="020B0604020202020204" pitchFamily="34" charset="0"/>
              </a:rPr>
              <a:t>Full credit </a:t>
            </a: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= examinee’s rating matches medical educators’ rating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1" kern="1200" dirty="0">
                <a:latin typeface="Arial" panose="020B0604020202020204" pitchFamily="34" charset="0"/>
                <a:cs typeface="Arial" panose="020B0604020202020204" pitchFamily="34" charset="0"/>
              </a:rPr>
              <a:t>Partial credit </a:t>
            </a: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= examinee’s rating is close to the medical educators’ rating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296C71-6F84-440A-96B9-2DFCC88873C2}"/>
              </a:ext>
            </a:extLst>
          </p:cNvPr>
          <p:cNvSpPr/>
          <p:nvPr/>
        </p:nvSpPr>
        <p:spPr>
          <a:xfrm>
            <a:off x="7748979" y="1995640"/>
            <a:ext cx="695752" cy="645203"/>
          </a:xfrm>
          <a:custGeom>
            <a:avLst/>
            <a:gdLst>
              <a:gd name="connsiteX0" fmla="*/ 0 w 695752"/>
              <a:gd name="connsiteY0" fmla="*/ 129041 h 645203"/>
              <a:gd name="connsiteX1" fmla="*/ 373151 w 695752"/>
              <a:gd name="connsiteY1" fmla="*/ 129041 h 645203"/>
              <a:gd name="connsiteX2" fmla="*/ 373151 w 695752"/>
              <a:gd name="connsiteY2" fmla="*/ 0 h 645203"/>
              <a:gd name="connsiteX3" fmla="*/ 695752 w 695752"/>
              <a:gd name="connsiteY3" fmla="*/ 322602 h 645203"/>
              <a:gd name="connsiteX4" fmla="*/ 373151 w 695752"/>
              <a:gd name="connsiteY4" fmla="*/ 645203 h 645203"/>
              <a:gd name="connsiteX5" fmla="*/ 373151 w 695752"/>
              <a:gd name="connsiteY5" fmla="*/ 516162 h 645203"/>
              <a:gd name="connsiteX6" fmla="*/ 0 w 695752"/>
              <a:gd name="connsiteY6" fmla="*/ 516162 h 645203"/>
              <a:gd name="connsiteX7" fmla="*/ 0 w 695752"/>
              <a:gd name="connsiteY7" fmla="*/ 129041 h 64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752" h="645203">
                <a:moveTo>
                  <a:pt x="0" y="129041"/>
                </a:moveTo>
                <a:lnTo>
                  <a:pt x="373151" y="129041"/>
                </a:lnTo>
                <a:lnTo>
                  <a:pt x="373151" y="0"/>
                </a:lnTo>
                <a:lnTo>
                  <a:pt x="695752" y="322602"/>
                </a:lnTo>
                <a:lnTo>
                  <a:pt x="373151" y="645203"/>
                </a:lnTo>
                <a:lnTo>
                  <a:pt x="373151" y="516162"/>
                </a:lnTo>
                <a:lnTo>
                  <a:pt x="0" y="516162"/>
                </a:lnTo>
                <a:lnTo>
                  <a:pt x="0" y="129041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9041" rIns="193561" bIns="12904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12" name="Rectangle: Rounded Corners 11" descr="Ruler">
            <a:extLst>
              <a:ext uri="{FF2B5EF4-FFF2-40B4-BE49-F238E27FC236}">
                <a16:creationId xmlns:a16="http://schemas.microsoft.com/office/drawing/2014/main" id="{832FD2F3-00F3-411F-AA0D-8BC0FD9BDF67}"/>
              </a:ext>
            </a:extLst>
          </p:cNvPr>
          <p:cNvSpPr/>
          <p:nvPr/>
        </p:nvSpPr>
        <p:spPr>
          <a:xfrm>
            <a:off x="9041091" y="1537522"/>
            <a:ext cx="1737935" cy="1561440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B5F33-60B1-4F59-836F-128B79AB526C}"/>
              </a:ext>
            </a:extLst>
          </p:cNvPr>
          <p:cNvSpPr/>
          <p:nvPr/>
        </p:nvSpPr>
        <p:spPr>
          <a:xfrm>
            <a:off x="8579704" y="3324582"/>
            <a:ext cx="2685148" cy="2685148"/>
          </a:xfrm>
          <a:custGeom>
            <a:avLst/>
            <a:gdLst>
              <a:gd name="connsiteX0" fmla="*/ 0 w 2685148"/>
              <a:gd name="connsiteY0" fmla="*/ 268515 h 2685148"/>
              <a:gd name="connsiteX1" fmla="*/ 268515 w 2685148"/>
              <a:gd name="connsiteY1" fmla="*/ 0 h 2685148"/>
              <a:gd name="connsiteX2" fmla="*/ 2416633 w 2685148"/>
              <a:gd name="connsiteY2" fmla="*/ 0 h 2685148"/>
              <a:gd name="connsiteX3" fmla="*/ 2685148 w 2685148"/>
              <a:gd name="connsiteY3" fmla="*/ 268515 h 2685148"/>
              <a:gd name="connsiteX4" fmla="*/ 2685148 w 2685148"/>
              <a:gd name="connsiteY4" fmla="*/ 2416633 h 2685148"/>
              <a:gd name="connsiteX5" fmla="*/ 2416633 w 2685148"/>
              <a:gd name="connsiteY5" fmla="*/ 2685148 h 2685148"/>
              <a:gd name="connsiteX6" fmla="*/ 268515 w 2685148"/>
              <a:gd name="connsiteY6" fmla="*/ 2685148 h 2685148"/>
              <a:gd name="connsiteX7" fmla="*/ 0 w 2685148"/>
              <a:gd name="connsiteY7" fmla="*/ 2416633 h 2685148"/>
              <a:gd name="connsiteX8" fmla="*/ 0 w 2685148"/>
              <a:gd name="connsiteY8" fmla="*/ 268515 h 26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5148" h="2685148">
                <a:moveTo>
                  <a:pt x="0" y="268515"/>
                </a:moveTo>
                <a:cubicBezTo>
                  <a:pt x="0" y="120218"/>
                  <a:pt x="120218" y="0"/>
                  <a:pt x="268515" y="0"/>
                </a:cubicBezTo>
                <a:lnTo>
                  <a:pt x="2416633" y="0"/>
                </a:lnTo>
                <a:cubicBezTo>
                  <a:pt x="2564930" y="0"/>
                  <a:pt x="2685148" y="120218"/>
                  <a:pt x="2685148" y="268515"/>
                </a:cubicBezTo>
                <a:lnTo>
                  <a:pt x="2685148" y="2416633"/>
                </a:lnTo>
                <a:cubicBezTo>
                  <a:pt x="2685148" y="2564930"/>
                  <a:pt x="2564930" y="2685148"/>
                  <a:pt x="2416633" y="2685148"/>
                </a:cubicBezTo>
                <a:lnTo>
                  <a:pt x="268515" y="2685148"/>
                </a:lnTo>
                <a:cubicBezTo>
                  <a:pt x="120218" y="2685148"/>
                  <a:pt x="0" y="2564930"/>
                  <a:pt x="0" y="2416633"/>
                </a:cubicBezTo>
                <a:lnTo>
                  <a:pt x="0" y="268515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225" tIns="147225" rIns="147225" bIns="14722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en-US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 Total Scores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Scale score = 1-9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Reflect the extent to which examinees’ effectiveness ratings align with medical educators’ ratings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2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C19AF-F5CB-4DFF-BA8E-3D89DA8C2B30}"/>
              </a:ext>
            </a:extLst>
          </p:cNvPr>
          <p:cNvSpPr/>
          <p:nvPr/>
        </p:nvSpPr>
        <p:spPr>
          <a:xfrm>
            <a:off x="0" y="0"/>
            <a:ext cx="504449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5F0DB7-373C-461A-8EC7-09D4AE6F85F1}"/>
              </a:ext>
            </a:extLst>
          </p:cNvPr>
          <p:cNvSpPr txBox="1">
            <a:spLocks/>
          </p:cNvSpPr>
          <p:nvPr/>
        </p:nvSpPr>
        <p:spPr bwMode="auto">
          <a:xfrm>
            <a:off x="275669" y="1471952"/>
            <a:ext cx="4726558" cy="2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DBB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sz="3600" dirty="0"/>
            </a:br>
            <a:r>
              <a:rPr lang="en-US" sz="3600" dirty="0"/>
              <a:t>Score Reports Provide Important Context for Examinees and Schools: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6891172-FBCD-4861-97A7-9BA7570A4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44491" y="0"/>
            <a:ext cx="7147509" cy="68765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3793A5-9A0C-4DCB-BB45-B72F8B901189}"/>
              </a:ext>
            </a:extLst>
          </p:cNvPr>
          <p:cNvSpPr txBox="1"/>
          <p:nvPr/>
        </p:nvSpPr>
        <p:spPr>
          <a:xfrm>
            <a:off x="275669" y="3631722"/>
            <a:ext cx="4261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Total Score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Confidence Band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Percentile Rank</a:t>
            </a:r>
          </a:p>
        </p:txBody>
      </p:sp>
    </p:spTree>
    <p:extLst>
      <p:ext uri="{BB962C8B-B14F-4D97-AF65-F5344CB8AC3E}">
        <p14:creationId xmlns:p14="http://schemas.microsoft.com/office/powerpoint/2010/main" val="30134535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DC057-6DA6-48FE-A25D-49327F8C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2" y="622105"/>
            <a:ext cx="11182349" cy="620712"/>
          </a:xfrm>
        </p:spPr>
        <p:txBody>
          <a:bodyPr>
            <a:normAutofit/>
          </a:bodyPr>
          <a:lstStyle/>
          <a:p>
            <a:r>
              <a:rPr lang="en-US" sz="3600" dirty="0"/>
              <a:t>Mean Scores Have Increased Slightly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94EFB-1F62-46CE-BD5E-AA90F2E5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2" y="1472566"/>
            <a:ext cx="6313141" cy="4185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31853-B227-470C-88A4-110BD1ACDDC8}"/>
              </a:ext>
            </a:extLst>
          </p:cNvPr>
          <p:cNvSpPr txBox="1"/>
          <p:nvPr/>
        </p:nvSpPr>
        <p:spPr>
          <a:xfrm>
            <a:off x="9882024" y="5942927"/>
            <a:ext cx="8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25DCE7D-1817-48F3-84D5-451CA4FFA21A}" type="slidenum">
              <a:rPr lang="en-US" b="1" smtClean="0"/>
              <a:pPr algn="r"/>
              <a:t>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7ED96-5DB1-4B1A-AE85-B21CEEF7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370" y="2651468"/>
            <a:ext cx="4785532" cy="25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55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6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1328</Words>
  <Application>Microsoft Office PowerPoint</Application>
  <PresentationFormat>Widescreen</PresentationFormat>
  <Paragraphs>310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chivoregular</vt:lpstr>
      <vt:lpstr>Times New Roman</vt:lpstr>
      <vt:lpstr>Wingdings</vt:lpstr>
      <vt:lpstr>Office Theme</vt:lpstr>
      <vt:lpstr>What’s New with the PREview™ Exam: Preparing Your Students for the 2023 Administration</vt:lpstr>
      <vt:lpstr>Agenda</vt:lpstr>
      <vt:lpstr>Enhancing the Exam for 2023: What’s New for the PREview™ Exam</vt:lpstr>
      <vt:lpstr>Understanding the Exam’s Purpose  </vt:lpstr>
      <vt:lpstr>Measures Potential to Develop Professional Competencies</vt:lpstr>
      <vt:lpstr>Scenarios Present a Conflict or Dilemma</vt:lpstr>
      <vt:lpstr>Scores Reflect Alignment with Medical Educators’ Ratings</vt:lpstr>
      <vt:lpstr>PowerPoint Presentation</vt:lpstr>
      <vt:lpstr>Mean Scores Have Increased Slightly</vt:lpstr>
      <vt:lpstr>Scores will be released to the Advisor Information System (AIS)</vt:lpstr>
      <vt:lpstr>PowerPoint Presentation</vt:lpstr>
      <vt:lpstr>Schools Use Scores As One Part of Holistic Review</vt:lpstr>
      <vt:lpstr>Schools Use Scores at Different Stages of Review</vt:lpstr>
      <vt:lpstr>2023 Participating Schools  </vt:lpstr>
      <vt:lpstr>Now Open to All AMCAS Schools</vt:lpstr>
      <vt:lpstr>Some New Schools Have Already Committed</vt:lpstr>
      <vt:lpstr>Testing in 2023</vt:lpstr>
      <vt:lpstr>Testing and Delivering Scores Earlier</vt:lpstr>
      <vt:lpstr>Applying for Accommodations</vt:lpstr>
      <vt:lpstr>Extra Time and Breaks Are the Most Frequently Requested Accommodations</vt:lpstr>
      <vt:lpstr>Some Resources Require Prior Notification  But Not an Application</vt:lpstr>
      <vt:lpstr>Follow AAMC Tips for a Smoother Application Process</vt:lpstr>
      <vt:lpstr>Follow AAMC Tips for a Smoother Application Process (Cont’d)</vt:lpstr>
      <vt:lpstr>PREview Accommodations Should Not Feel Like a Mystery</vt:lpstr>
      <vt:lpstr>Preparing for the PREview Exam</vt:lpstr>
      <vt:lpstr>Testing Session is Approximately 1 ½ Hours</vt:lpstr>
      <vt:lpstr>Resources Are Available for Every Step</vt:lpstr>
      <vt:lpstr>Preparation Resources Are Free</vt:lpstr>
      <vt:lpstr>Majority Reviewed Free AAMC Materials</vt:lpstr>
      <vt:lpstr>PowerPoint Presentation</vt:lpstr>
      <vt:lpstr>Designed with Students in Mind </vt:lpstr>
      <vt:lpstr>PowerPoint Presentation</vt:lpstr>
      <vt:lpstr>Questions?</vt:lpstr>
      <vt:lpstr>Stay Connected!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Mavilia</dc:creator>
  <cp:lastModifiedBy>Jena Wimsatt</cp:lastModifiedBy>
  <cp:revision>64</cp:revision>
  <dcterms:created xsi:type="dcterms:W3CDTF">2022-01-19T14:15:09Z</dcterms:created>
  <dcterms:modified xsi:type="dcterms:W3CDTF">2023-04-20T18:03:08Z</dcterms:modified>
</cp:coreProperties>
</file>